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54"/>
  </p:notesMasterIdLst>
  <p:handoutMasterIdLst>
    <p:handoutMasterId r:id="rId55"/>
  </p:handoutMasterIdLst>
  <p:sldIdLst>
    <p:sldId id="544" r:id="rId2"/>
    <p:sldId id="915" r:id="rId3"/>
    <p:sldId id="917" r:id="rId4"/>
    <p:sldId id="925" r:id="rId5"/>
    <p:sldId id="918" r:id="rId6"/>
    <p:sldId id="919" r:id="rId7"/>
    <p:sldId id="920" r:id="rId8"/>
    <p:sldId id="900" r:id="rId9"/>
    <p:sldId id="924" r:id="rId10"/>
    <p:sldId id="870" r:id="rId11"/>
    <p:sldId id="874" r:id="rId12"/>
    <p:sldId id="833" r:id="rId13"/>
    <p:sldId id="878" r:id="rId14"/>
    <p:sldId id="840" r:id="rId15"/>
    <p:sldId id="893" r:id="rId16"/>
    <p:sldId id="845" r:id="rId17"/>
    <p:sldId id="890" r:id="rId18"/>
    <p:sldId id="835" r:id="rId19"/>
    <p:sldId id="921" r:id="rId20"/>
    <p:sldId id="879" r:id="rId21"/>
    <p:sldId id="763" r:id="rId22"/>
    <p:sldId id="889" r:id="rId23"/>
    <p:sldId id="825" r:id="rId24"/>
    <p:sldId id="922" r:id="rId25"/>
    <p:sldId id="913" r:id="rId26"/>
    <p:sldId id="850" r:id="rId27"/>
    <p:sldId id="926" r:id="rId28"/>
    <p:sldId id="881" r:id="rId29"/>
    <p:sldId id="853" r:id="rId30"/>
    <p:sldId id="861" r:id="rId31"/>
    <p:sldId id="849" r:id="rId32"/>
    <p:sldId id="869" r:id="rId33"/>
    <p:sldId id="894" r:id="rId34"/>
    <p:sldId id="892" r:id="rId35"/>
    <p:sldId id="885" r:id="rId36"/>
    <p:sldId id="843" r:id="rId37"/>
    <p:sldId id="891" r:id="rId38"/>
    <p:sldId id="857" r:id="rId39"/>
    <p:sldId id="872" r:id="rId40"/>
    <p:sldId id="827" r:id="rId41"/>
    <p:sldId id="797" r:id="rId42"/>
    <p:sldId id="866" r:id="rId43"/>
    <p:sldId id="787" r:id="rId44"/>
    <p:sldId id="923" r:id="rId45"/>
    <p:sldId id="882" r:id="rId46"/>
    <p:sldId id="886" r:id="rId47"/>
    <p:sldId id="809" r:id="rId48"/>
    <p:sldId id="823" r:id="rId49"/>
    <p:sldId id="831" r:id="rId50"/>
    <p:sldId id="817" r:id="rId51"/>
    <p:sldId id="904" r:id="rId52"/>
    <p:sldId id="860" r:id="rId53"/>
  </p:sldIdLst>
  <p:sldSz cx="9144000" cy="6858000" type="screen4x3"/>
  <p:notesSz cx="6858000" cy="9144000"/>
  <p:custShowLst>
    <p:custShow name="Nexus OSS and Pro" id="0">
      <p:sldLst>
        <p:sld r:id="rId2"/>
      </p:sldLst>
    </p:custShow>
    <p:custShow name="Nexus Pro Only" id="1">
      <p:sldLst>
        <p:sld r:id="rId2"/>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en Gardner" initials="" lastIdx="28" clrIdx="0"/>
  <p:cmAuthor id="1" name="Molly Follmer" initials="" lastIdx="1" clrIdx="1"/>
  <p:cmAuthor id="2" name="Nancy Beckman" initials="NB" lastIdx="24" clrIdx="2"/>
  <p:cmAuthor id="3" name="Nancy Beckman" initials="" lastIdx="24" clrIdx="3"/>
  <p:cmAuthor id="4" name="Sonatype" initials="" lastIdx="1" clrIdx="4"/>
  <p:cmAuthor id="5" name="Charles Gold "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2EE9"/>
    <a:srgbClr val="B72C13"/>
    <a:srgbClr val="125D6A"/>
    <a:srgbClr val="17AD12"/>
    <a:srgbClr val="BCBCBC"/>
    <a:srgbClr val="A7A7A7"/>
    <a:srgbClr val="FF3733"/>
    <a:srgbClr val="4D4D4D"/>
    <a:srgbClr val="9F9F9F"/>
    <a:srgbClr val="BCD3B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9" autoAdjust="0"/>
    <p:restoredTop sz="92547" autoAdjust="0"/>
  </p:normalViewPr>
  <p:slideViewPr>
    <p:cSldViewPr snapToGrid="0" snapToObjects="1">
      <p:cViewPr>
        <p:scale>
          <a:sx n="99" d="100"/>
          <a:sy n="99" d="100"/>
        </p:scale>
        <p:origin x="-1280" y="-144"/>
      </p:cViewPr>
      <p:guideLst>
        <p:guide orient="horz" pos="636"/>
        <p:guide pos="426"/>
      </p:guideLst>
    </p:cSldViewPr>
  </p:slideViewPr>
  <p:notesTextViewPr>
    <p:cViewPr>
      <p:scale>
        <a:sx n="100" d="100"/>
        <a:sy n="100" d="100"/>
      </p:scale>
      <p:origin x="0" y="0"/>
    </p:cViewPr>
  </p:notesTextViewPr>
  <p:sorterViewPr>
    <p:cViewPr>
      <p:scale>
        <a:sx n="59" d="100"/>
        <a:sy n="5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8E216A-2820-0949-8085-A0C8601B4D46}" type="datetimeFigureOut">
              <a:rPr lang="en-US" smtClean="0"/>
              <a:pPr/>
              <a:t>2/16/16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63652F-EFBB-204D-8B52-F475901F9A1D}" type="slidenum">
              <a:rPr lang="en-US" smtClean="0"/>
              <a:pPr/>
              <a:t>‹#›</a:t>
            </a:fld>
            <a:endParaRPr lang="en-US"/>
          </a:p>
        </p:txBody>
      </p:sp>
    </p:spTree>
    <p:extLst>
      <p:ext uri="{BB962C8B-B14F-4D97-AF65-F5344CB8AC3E}">
        <p14:creationId xmlns:p14="http://schemas.microsoft.com/office/powerpoint/2010/main" val="1799163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2742CDB9-A28F-934F-9122-11CA73377DE3}" type="datetimeFigureOut">
              <a:rPr lang="en-US"/>
              <a:pPr>
                <a:defRPr/>
              </a:pPr>
              <a:t>2/16/16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noProof="0" smtClean="0"/>
              <a:t>Click to edit Master text styles</a:t>
            </a:r>
          </a:p>
          <a:p>
            <a:pPr lvl="1"/>
            <a:r>
              <a:rPr lang="en-CA" noProof="0" smtClean="0"/>
              <a:t>Second level</a:t>
            </a:r>
          </a:p>
          <a:p>
            <a:pPr lvl="2"/>
            <a:r>
              <a:rPr lang="en-CA" noProof="0" smtClean="0"/>
              <a:t>Third level</a:t>
            </a:r>
          </a:p>
          <a:p>
            <a:pPr lvl="3"/>
            <a:r>
              <a:rPr lang="en-CA" noProof="0" smtClean="0"/>
              <a:t>Fourth level</a:t>
            </a:r>
          </a:p>
          <a:p>
            <a:pPr lvl="4"/>
            <a:r>
              <a:rPr lang="en-CA"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2875D105-B6DD-4C47-A593-5C16B37E9EB5}" type="slidenum">
              <a:rPr lang="en-US"/>
              <a:pPr>
                <a:defRPr/>
              </a:pPr>
              <a:t>‹#›</a:t>
            </a:fld>
            <a:endParaRPr lang="en-US"/>
          </a:p>
        </p:txBody>
      </p:sp>
    </p:spTree>
    <p:extLst>
      <p:ext uri="{BB962C8B-B14F-4D97-AF65-F5344CB8AC3E}">
        <p14:creationId xmlns:p14="http://schemas.microsoft.com/office/powerpoint/2010/main" val="880631845"/>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1</a:t>
            </a:fld>
            <a:endParaRPr lang="en-US"/>
          </a:p>
        </p:txBody>
      </p:sp>
    </p:spTree>
    <p:extLst>
      <p:ext uri="{BB962C8B-B14F-4D97-AF65-F5344CB8AC3E}">
        <p14:creationId xmlns:p14="http://schemas.microsoft.com/office/powerpoint/2010/main" val="81967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a:t>
            </a:r>
            <a:r>
              <a:rPr lang="en-US" baseline="0" dirty="0" smtClean="0"/>
              <a:t> are in the business of open source governance, management and compliance (add in slide or on cover slide)</a:t>
            </a:r>
          </a:p>
          <a:p>
            <a:endParaRPr lang="en-US" baseline="0" dirty="0" smtClean="0"/>
          </a:p>
          <a:p>
            <a:r>
              <a:rPr lang="en-US" dirty="0" smtClean="0"/>
              <a:t>Your Company Runs on Software – it</a:t>
            </a:r>
            <a:r>
              <a:rPr lang="en-US" baseline="0" dirty="0" smtClean="0"/>
              <a:t> must be trusted</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14</a:t>
            </a:fld>
            <a:endParaRPr lang="en-US"/>
          </a:p>
        </p:txBody>
      </p:sp>
    </p:spTree>
    <p:extLst>
      <p:ext uri="{BB962C8B-B14F-4D97-AF65-F5344CB8AC3E}">
        <p14:creationId xmlns:p14="http://schemas.microsoft.com/office/powerpoint/2010/main" val="81967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sz="1000" dirty="0"/>
              <a:t>The suppliers and the manufacturers need to share information. And right now that communication channel is not only broken, it simply doesn’t exist. Components are updated an average of 4X a year to fix issues, but how do the manufacturers even learn about it?</a:t>
            </a:r>
          </a:p>
          <a:p>
            <a:pPr>
              <a:defRPr/>
            </a:pPr>
            <a:r>
              <a:rPr lang="en-US" sz="1000" dirty="0"/>
              <a:t>……..</a:t>
            </a:r>
          </a:p>
          <a:p>
            <a:pPr>
              <a:defRPr/>
            </a:pPr>
            <a:r>
              <a:rPr lang="en-US" sz="1000" dirty="0"/>
              <a:t>Supply chain management at Toyota was transformational. They went from being a textile company to the world’s leading automobile manufacturer, largely because of these improvements and these principles. And even today, the effect of their philosophy is pretty remarkable to me. For example, Toyota-wide, they have 226 suppliers. General Motors has 5,500. And so imagine the efficiencies of only having to deal with 226 suppliers as opposed to 5,000. And what’s further to that, is that GM produces 54% of the content of their vehicles and Toyota produces 27%. So, GM has 1/20</a:t>
            </a:r>
            <a:r>
              <a:rPr lang="en-US" sz="1000" baseline="30000" dirty="0"/>
              <a:t>th</a:t>
            </a:r>
            <a:r>
              <a:rPr lang="en-US" sz="1000" dirty="0"/>
              <a:t> the suppliers, and yet they produce half of the content of their vehicles. And so it’s no surprise that a Volt costs $40,000 and a </a:t>
            </a:r>
            <a:r>
              <a:rPr lang="en-US" sz="1000" dirty="0" err="1"/>
              <a:t>Prius</a:t>
            </a:r>
            <a:r>
              <a:rPr lang="en-US" sz="1000" dirty="0"/>
              <a:t> $20,000. And the </a:t>
            </a:r>
            <a:r>
              <a:rPr lang="en-US" sz="1000" dirty="0" err="1"/>
              <a:t>Prius</a:t>
            </a:r>
            <a:r>
              <a:rPr lang="en-US" sz="1000" dirty="0"/>
              <a:t> sells 20,000 units a month and GM sells 1,700. </a:t>
            </a:r>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21</a:t>
            </a:fld>
            <a:endParaRPr lang="en-US"/>
          </a:p>
        </p:txBody>
      </p:sp>
    </p:spTree>
    <p:extLst>
      <p:ext uri="{BB962C8B-B14F-4D97-AF65-F5344CB8AC3E}">
        <p14:creationId xmlns:p14="http://schemas.microsoft.com/office/powerpoint/2010/main" val="797003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Comparing Toyota and General Motors</a:t>
            </a:r>
          </a:p>
          <a:p>
            <a:endParaRPr lang="en-US" dirty="0" smtClean="0"/>
          </a:p>
          <a:p>
            <a:r>
              <a:rPr lang="en-US" dirty="0" smtClean="0"/>
              <a:t>JOSH:</a:t>
            </a:r>
            <a:r>
              <a:rPr lang="en-US" baseline="0" dirty="0" smtClean="0"/>
              <a:t> Bring up:</a:t>
            </a:r>
          </a:p>
          <a:p>
            <a:r>
              <a:rPr lang="en-US" baseline="0" dirty="0" smtClean="0"/>
              <a:t> </a:t>
            </a:r>
            <a:r>
              <a:rPr lang="en-US" baseline="0" dirty="0" err="1" smtClean="0"/>
              <a:t>Healthcare.gov</a:t>
            </a:r>
            <a:endParaRPr lang="en-US" baseline="0" dirty="0" smtClean="0"/>
          </a:p>
          <a:p>
            <a:r>
              <a:rPr lang="en-US" baseline="0" dirty="0" smtClean="0"/>
              <a:t>   81 versions of Spring </a:t>
            </a:r>
            <a:r>
              <a:rPr lang="en-US" baseline="0" dirty="0" err="1" smtClean="0"/>
              <a:t>vs</a:t>
            </a:r>
            <a:r>
              <a:rPr lang="en-US" baseline="0" dirty="0" smtClean="0"/>
              <a:t> 1</a:t>
            </a:r>
          </a:p>
          <a:p>
            <a:r>
              <a:rPr lang="en-US" baseline="0" dirty="0" smtClean="0"/>
              <a:t>   15% Innovation lift at Insurer</a:t>
            </a:r>
          </a:p>
          <a:p>
            <a:r>
              <a:rPr lang="en-US" baseline="0" dirty="0" smtClean="0"/>
              <a:t>   MTTD 6 minutes versus 6 weeks</a:t>
            </a:r>
            <a:endParaRPr lang="en-US" dirty="0"/>
          </a:p>
        </p:txBody>
      </p:sp>
      <p:sp>
        <p:nvSpPr>
          <p:cNvPr id="4" name="Slide Number Placeholder 3"/>
          <p:cNvSpPr>
            <a:spLocks noGrp="1"/>
          </p:cNvSpPr>
          <p:nvPr>
            <p:ph type="sldNum" sz="quarter" idx="10"/>
          </p:nvPr>
        </p:nvSpPr>
        <p:spPr/>
        <p:txBody>
          <a:bodyPr/>
          <a:lstStyle/>
          <a:p>
            <a:pPr>
              <a:defRPr/>
            </a:pPr>
            <a:fld id="{1D3C835D-C28F-5B49-8AB0-5007BCEB9E11}" type="slidenum">
              <a:rPr lang="en-US" smtClean="0"/>
              <a:pPr>
                <a:defRPr/>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solidFill>
                  <a:prstClr val="black"/>
                </a:solidFill>
                <a:latin typeface="Calibri"/>
              </a:rPr>
              <a:pPr>
                <a:defRPr/>
              </a:pPr>
              <a:t>26</a:t>
            </a:fld>
            <a:endParaRPr lang="en-US">
              <a:solidFill>
                <a:prstClr val="black"/>
              </a:solidFill>
              <a:latin typeface="Calibri"/>
            </a:endParaRPr>
          </a:p>
        </p:txBody>
      </p:sp>
    </p:spTree>
    <p:extLst>
      <p:ext uri="{BB962C8B-B14F-4D97-AF65-F5344CB8AC3E}">
        <p14:creationId xmlns:p14="http://schemas.microsoft.com/office/powerpoint/2010/main" val="3887315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solidFill>
                  <a:prstClr val="black"/>
                </a:solidFill>
                <a:latin typeface="Calibri"/>
              </a:rPr>
              <a:pPr>
                <a:defRPr/>
              </a:pPr>
              <a:t>27</a:t>
            </a:fld>
            <a:endParaRPr lang="en-US">
              <a:solidFill>
                <a:prstClr val="black"/>
              </a:solidFill>
              <a:latin typeface="Calibri"/>
            </a:endParaRPr>
          </a:p>
        </p:txBody>
      </p:sp>
    </p:spTree>
    <p:extLst>
      <p:ext uri="{BB962C8B-B14F-4D97-AF65-F5344CB8AC3E}">
        <p14:creationId xmlns:p14="http://schemas.microsoft.com/office/powerpoint/2010/main" val="3887315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sz="1000" dirty="0"/>
              <a:t>The suppliers and the manufacturers need to share information. And right now that communication channel is not only broken, it simply doesn’t exist. Components are updated an average of 4X a year to fix issues, but how do the manufacturers even learn about it?</a:t>
            </a:r>
          </a:p>
          <a:p>
            <a:pPr>
              <a:defRPr/>
            </a:pPr>
            <a:r>
              <a:rPr lang="en-US" sz="1000" dirty="0"/>
              <a:t>……..</a:t>
            </a:r>
          </a:p>
          <a:p>
            <a:pPr>
              <a:defRPr/>
            </a:pPr>
            <a:r>
              <a:rPr lang="en-US" sz="1000" dirty="0"/>
              <a:t>Supply chain management at Toyota was transformational. They went from being a textile company to the world’s leading automobile manufacturer, largely because of these improvements and these principles. And even today, the effect of their philosophy is pretty remarkable to me. For example, Toyota-wide, they have 226 suppliers. General Motors has 5,500. And so imagine the efficiencies of only having to deal with 226 suppliers as opposed to 5,000. And what’s further to that, is that GM produces 54% of the content of their vehicles and Toyota produces 27%. So, GM has 1/20</a:t>
            </a:r>
            <a:r>
              <a:rPr lang="en-US" sz="1000" baseline="30000" dirty="0"/>
              <a:t>th</a:t>
            </a:r>
            <a:r>
              <a:rPr lang="en-US" sz="1000" dirty="0"/>
              <a:t> the suppliers, and yet they produce half of the content of their vehicles. And so it’s no surprise that a Volt costs $40,000 and a </a:t>
            </a:r>
            <a:r>
              <a:rPr lang="en-US" sz="1000" dirty="0" err="1"/>
              <a:t>Prius</a:t>
            </a:r>
            <a:r>
              <a:rPr lang="en-US" sz="1000" dirty="0"/>
              <a:t> $20,000. And the </a:t>
            </a:r>
            <a:r>
              <a:rPr lang="en-US" sz="1000" dirty="0" err="1"/>
              <a:t>Prius</a:t>
            </a:r>
            <a:r>
              <a:rPr lang="en-US" sz="1000" dirty="0"/>
              <a:t> sells 20,000 units a month and GM sells 1,700. </a:t>
            </a:r>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31</a:t>
            </a:fld>
            <a:endParaRPr lang="en-US"/>
          </a:p>
        </p:txBody>
      </p:sp>
    </p:spTree>
    <p:extLst>
      <p:ext uri="{BB962C8B-B14F-4D97-AF65-F5344CB8AC3E}">
        <p14:creationId xmlns:p14="http://schemas.microsoft.com/office/powerpoint/2010/main" val="797003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1"/>
            <a:r>
              <a:rPr lang="en-US" sz="1200" dirty="0" smtClean="0"/>
              <a:t>Cycle Time Squeeze</a:t>
            </a:r>
          </a:p>
          <a:p>
            <a:pPr lvl="1"/>
            <a:endParaRPr lang="en-US" sz="1200" dirty="0" smtClean="0">
              <a:solidFill>
                <a:schemeClr val="tx1">
                  <a:lumMod val="65000"/>
                  <a:lumOff val="35000"/>
                </a:schemeClr>
              </a:solidFill>
            </a:endParaRPr>
          </a:p>
          <a:p>
            <a:pPr lvl="1"/>
            <a:r>
              <a:rPr lang="en-US" dirty="0" smtClean="0">
                <a:solidFill>
                  <a:schemeClr val="tx1">
                    <a:lumMod val="65000"/>
                    <a:lumOff val="35000"/>
                  </a:schemeClr>
                </a:solidFill>
              </a:rPr>
              <a:t>Work </a:t>
            </a:r>
            <a:r>
              <a:rPr lang="en-US" dirty="0" err="1" smtClean="0">
                <a:solidFill>
                  <a:schemeClr val="tx1">
                    <a:lumMod val="65000"/>
                    <a:lumOff val="35000"/>
                  </a:schemeClr>
                </a:solidFill>
              </a:rPr>
              <a:t>Arounds</a:t>
            </a:r>
            <a:endParaRPr lang="en-US" dirty="0" smtClean="0">
              <a:solidFill>
                <a:schemeClr val="tx1">
                  <a:lumMod val="65000"/>
                  <a:lumOff val="35000"/>
                </a:schemeClr>
              </a:solidFill>
            </a:endParaRPr>
          </a:p>
          <a:p>
            <a:pPr lvl="1"/>
            <a:r>
              <a:rPr lang="en-US" dirty="0" smtClean="0">
                <a:solidFill>
                  <a:schemeClr val="tx1">
                    <a:lumMod val="65000"/>
                    <a:lumOff val="35000"/>
                  </a:schemeClr>
                </a:solidFill>
              </a:rPr>
              <a:t>Batch Scans</a:t>
            </a:r>
          </a:p>
          <a:p>
            <a:pPr lvl="1"/>
            <a:r>
              <a:rPr lang="en-US" dirty="0" smtClean="0">
                <a:solidFill>
                  <a:schemeClr val="tx1">
                    <a:lumMod val="65000"/>
                    <a:lumOff val="35000"/>
                  </a:schemeClr>
                </a:solidFill>
              </a:rPr>
              <a:t>Rework</a:t>
            </a:r>
          </a:p>
          <a:p>
            <a:pPr lvl="1"/>
            <a:r>
              <a:rPr lang="en-US" dirty="0" smtClean="0">
                <a:solidFill>
                  <a:schemeClr val="tx1">
                    <a:lumMod val="65000"/>
                    <a:lumOff val="35000"/>
                  </a:schemeClr>
                </a:solidFill>
              </a:rPr>
              <a:t>Exposure</a:t>
            </a:r>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36</a:t>
            </a:fld>
            <a:endParaRPr lang="en-US"/>
          </a:p>
        </p:txBody>
      </p:sp>
    </p:spTree>
    <p:extLst>
      <p:ext uri="{BB962C8B-B14F-4D97-AF65-F5344CB8AC3E}">
        <p14:creationId xmlns:p14="http://schemas.microsoft.com/office/powerpoint/2010/main" val="356226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1"/>
            <a:r>
              <a:rPr lang="en-US" sz="1200" dirty="0" smtClean="0"/>
              <a:t>Cycle Time Squeeze</a:t>
            </a:r>
          </a:p>
          <a:p>
            <a:pPr lvl="1"/>
            <a:endParaRPr lang="en-US" sz="1200" dirty="0" smtClean="0">
              <a:solidFill>
                <a:schemeClr val="tx1">
                  <a:lumMod val="65000"/>
                  <a:lumOff val="35000"/>
                </a:schemeClr>
              </a:solidFill>
            </a:endParaRPr>
          </a:p>
          <a:p>
            <a:pPr lvl="1"/>
            <a:r>
              <a:rPr lang="en-US" dirty="0" smtClean="0">
                <a:solidFill>
                  <a:schemeClr val="tx1">
                    <a:lumMod val="65000"/>
                    <a:lumOff val="35000"/>
                  </a:schemeClr>
                </a:solidFill>
              </a:rPr>
              <a:t>Work </a:t>
            </a:r>
            <a:r>
              <a:rPr lang="en-US" dirty="0" err="1" smtClean="0">
                <a:solidFill>
                  <a:schemeClr val="tx1">
                    <a:lumMod val="65000"/>
                    <a:lumOff val="35000"/>
                  </a:schemeClr>
                </a:solidFill>
              </a:rPr>
              <a:t>Arounds</a:t>
            </a:r>
            <a:endParaRPr lang="en-US" dirty="0" smtClean="0">
              <a:solidFill>
                <a:schemeClr val="tx1">
                  <a:lumMod val="65000"/>
                  <a:lumOff val="35000"/>
                </a:schemeClr>
              </a:solidFill>
            </a:endParaRPr>
          </a:p>
          <a:p>
            <a:pPr lvl="1"/>
            <a:r>
              <a:rPr lang="en-US" dirty="0" smtClean="0">
                <a:solidFill>
                  <a:schemeClr val="tx1">
                    <a:lumMod val="65000"/>
                    <a:lumOff val="35000"/>
                  </a:schemeClr>
                </a:solidFill>
              </a:rPr>
              <a:t>Batch Scans</a:t>
            </a:r>
          </a:p>
          <a:p>
            <a:pPr lvl="1"/>
            <a:r>
              <a:rPr lang="en-US" dirty="0" smtClean="0">
                <a:solidFill>
                  <a:schemeClr val="tx1">
                    <a:lumMod val="65000"/>
                    <a:lumOff val="35000"/>
                  </a:schemeClr>
                </a:solidFill>
              </a:rPr>
              <a:t>Rework</a:t>
            </a:r>
          </a:p>
          <a:p>
            <a:pPr lvl="1"/>
            <a:r>
              <a:rPr lang="en-US" dirty="0" smtClean="0">
                <a:solidFill>
                  <a:schemeClr val="tx1">
                    <a:lumMod val="65000"/>
                    <a:lumOff val="35000"/>
                  </a:schemeClr>
                </a:solidFill>
              </a:rPr>
              <a:t>Exposure</a:t>
            </a:r>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39</a:t>
            </a:fld>
            <a:endParaRPr lang="en-US"/>
          </a:p>
        </p:txBody>
      </p:sp>
    </p:spTree>
    <p:extLst>
      <p:ext uri="{BB962C8B-B14F-4D97-AF65-F5344CB8AC3E}">
        <p14:creationId xmlns:p14="http://schemas.microsoft.com/office/powerpoint/2010/main" val="3562261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You win when you protect the organization </a:t>
            </a:r>
            <a:r>
              <a:rPr lang="en-US" dirty="0" err="1" smtClean="0"/>
              <a:t>fwithout</a:t>
            </a:r>
            <a:r>
              <a:rPr lang="en-US" baseline="0" dirty="0" smtClean="0"/>
              <a:t> putting meaningless work into the IT system. </a:t>
            </a: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t>And you win even more when you take meaningless work out of the system.</a:t>
            </a:r>
          </a:p>
          <a:p>
            <a:pPr marL="0" marR="0" indent="0" algn="l" defTabSz="4572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Image Source: </a:t>
            </a:r>
            <a:r>
              <a:rPr lang="en-US" dirty="0" err="1" smtClean="0"/>
              <a:t>caranddriver.com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42</a:t>
            </a:fld>
            <a:endParaRPr lang="en-US"/>
          </a:p>
        </p:txBody>
      </p:sp>
    </p:spTree>
    <p:extLst>
      <p:ext uri="{BB962C8B-B14F-4D97-AF65-F5344CB8AC3E}">
        <p14:creationId xmlns:p14="http://schemas.microsoft.com/office/powerpoint/2010/main" val="228672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dirty="0" smtClean="0"/>
              <a:t>First of</a:t>
            </a:r>
            <a:r>
              <a:rPr lang="en-US" sz="1200" baseline="0" dirty="0" smtClean="0"/>
              <a:t> all… when you can clearly see the threat levels of components in your IDE, you can easily shift to a safer one.</a:t>
            </a:r>
          </a:p>
          <a:p>
            <a:r>
              <a:rPr lang="en-US" sz="1200" baseline="0" dirty="0" smtClean="0"/>
              <a:t>The area here in the lower right works like a slider… you simply slide to the right to identify a safer, accepted version of a component.</a:t>
            </a:r>
          </a:p>
          <a:p>
            <a:r>
              <a:rPr lang="en-US" sz="1200" baseline="0" dirty="0" smtClean="0"/>
              <a:t>So you see, you not only see a potential problem early one, but you also see the solution.</a:t>
            </a:r>
          </a:p>
          <a:p>
            <a:endParaRPr lang="en-US" sz="1200" baseline="0" dirty="0" smtClean="0"/>
          </a:p>
          <a:p>
            <a:r>
              <a:rPr lang="en-US" sz="1200" baseline="0" dirty="0" smtClean="0"/>
              <a:t>Better yet…</a:t>
            </a:r>
            <a:endParaRPr lang="en-US" sz="1200" dirty="0" smtClean="0"/>
          </a:p>
          <a:p>
            <a:endParaRPr lang="en-US" baseline="0" dirty="0" smtClean="0"/>
          </a:p>
          <a:p>
            <a:endParaRPr lang="en-US" baseline="0" dirty="0" smtClean="0"/>
          </a:p>
          <a:p>
            <a:endParaRPr lang="en-US" baseline="0" dirty="0" smtClean="0"/>
          </a:p>
          <a:p>
            <a:r>
              <a:rPr lang="en-US" baseline="0" dirty="0" smtClean="0"/>
              <a:t>=========</a:t>
            </a:r>
          </a:p>
          <a:p>
            <a:endParaRPr lang="en-US" baseline="0" dirty="0" smtClean="0"/>
          </a:p>
          <a:p>
            <a:r>
              <a:rPr lang="en-US" baseline="0" dirty="0" smtClean="0"/>
              <a:t>Click onto pane and zoom in and zoom out</a:t>
            </a:r>
          </a:p>
          <a:p>
            <a:endParaRPr lang="en-US" baseline="0" dirty="0" smtClean="0"/>
          </a:p>
          <a:p>
            <a:r>
              <a:rPr lang="en-US" baseline="0" dirty="0" smtClean="0"/>
              <a:t>Guide your eyes to the RIGHT….</a:t>
            </a:r>
          </a:p>
          <a:p>
            <a:endParaRPr lang="en-US" baseline="0" dirty="0" smtClean="0"/>
          </a:p>
          <a:p>
            <a:r>
              <a:rPr lang="en-US" baseline="0" dirty="0" smtClean="0"/>
              <a:t>This is a normal Developer IDE called Eclipse… </a:t>
            </a:r>
          </a:p>
          <a:p>
            <a:r>
              <a:rPr lang="en-US" baseline="0" dirty="0" smtClean="0"/>
              <a:t>Sonatype made a PLUGIN within it to show a developer the component BEFORE before they choose or commit to ELECTIVE/AVOIDABLE Risk/</a:t>
            </a:r>
            <a:r>
              <a:rPr lang="en-US" baseline="0" dirty="0" err="1" smtClean="0"/>
              <a:t>AttackSurface</a:t>
            </a:r>
            <a:r>
              <a:rPr lang="en-US" baseline="0" dirty="0" smtClean="0"/>
              <a:t>/Complexity/</a:t>
            </a:r>
            <a:r>
              <a:rPr lang="en-US" baseline="0" dirty="0" err="1" smtClean="0"/>
              <a:t>LegalIssues</a:t>
            </a:r>
            <a:r>
              <a:rPr lang="en-US" baseline="0" dirty="0" smtClean="0"/>
              <a:t> …</a:t>
            </a:r>
          </a:p>
          <a:p>
            <a:endParaRPr lang="en-US" baseline="0" dirty="0" smtClean="0"/>
          </a:p>
          <a:p>
            <a:r>
              <a:rPr lang="en-US" baseline="0" dirty="0" smtClean="0"/>
              <a:t>The RED chain (e.g.) is every version of Strut2-core…. And if you move RIGHT far enough…. It will lack KNOW CRITICAL vulnerabilities.</a:t>
            </a:r>
          </a:p>
          <a:p>
            <a:r>
              <a:rPr lang="en-US" baseline="0" dirty="0" smtClean="0"/>
              <a:t>The Green bar charts are the download popularity… which doesn’t speak at all to SECURITY… but may give people more comfort that it is stable and being used.</a:t>
            </a:r>
          </a:p>
          <a:p>
            <a:r>
              <a:rPr lang="en-US" baseline="0" dirty="0" smtClean="0"/>
              <a:t>License </a:t>
            </a:r>
            <a:r>
              <a:rPr lang="en-US" baseline="0" dirty="0" err="1" smtClean="0"/>
              <a:t>rsik</a:t>
            </a:r>
            <a:r>
              <a:rPr lang="en-US" baseline="0" dirty="0" smtClean="0"/>
              <a:t> is based on self-defined policy – we track if the use of this license can cause your whole website to now be FREE common </a:t>
            </a:r>
            <a:r>
              <a:rPr lang="en-US" baseline="0" dirty="0" err="1" smtClean="0"/>
              <a:t>opensource</a:t>
            </a:r>
            <a:r>
              <a:rPr lang="en-US" baseline="0" dirty="0" smtClean="0"/>
              <a:t> – like GPL… which might be very bad for you… and a DIFFERENT type of risk…</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48</a:t>
            </a:fld>
            <a:endParaRPr lang="en-US"/>
          </a:p>
        </p:txBody>
      </p:sp>
    </p:spTree>
    <p:extLst>
      <p:ext uri="{BB962C8B-B14F-4D97-AF65-F5344CB8AC3E}">
        <p14:creationId xmlns:p14="http://schemas.microsoft.com/office/powerpoint/2010/main" val="209088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journey</a:t>
            </a:r>
            <a:r>
              <a:rPr lang="en-US" baseline="0" dirty="0" smtClean="0"/>
              <a:t> into DevOps</a:t>
            </a:r>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2</a:t>
            </a:fld>
            <a:endParaRPr lang="en-US"/>
          </a:p>
        </p:txBody>
      </p:sp>
    </p:spTree>
    <p:extLst>
      <p:ext uri="{BB962C8B-B14F-4D97-AF65-F5344CB8AC3E}">
        <p14:creationId xmlns:p14="http://schemas.microsoft.com/office/powerpoint/2010/main" val="3681818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50</a:t>
            </a:fld>
            <a:endParaRPr lang="en-US"/>
          </a:p>
        </p:txBody>
      </p:sp>
    </p:spTree>
    <p:extLst>
      <p:ext uri="{BB962C8B-B14F-4D97-AF65-F5344CB8AC3E}">
        <p14:creationId xmlns:p14="http://schemas.microsoft.com/office/powerpoint/2010/main" val="727372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000" dirty="0" smtClean="0"/>
              <a:t>When do you have 5 minutes to spare?</a:t>
            </a:r>
            <a:endParaRPr lang="en-US" sz="1000"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51</a:t>
            </a:fld>
            <a:endParaRPr lang="en-US"/>
          </a:p>
        </p:txBody>
      </p:sp>
    </p:spTree>
    <p:extLst>
      <p:ext uri="{BB962C8B-B14F-4D97-AF65-F5344CB8AC3E}">
        <p14:creationId xmlns:p14="http://schemas.microsoft.com/office/powerpoint/2010/main" val="2960415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000" dirty="0" smtClean="0"/>
              <a:t>When do you have an hour to spare?</a:t>
            </a:r>
            <a:endParaRPr lang="en-US" sz="1000"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52</a:t>
            </a:fld>
            <a:endParaRPr lang="en-US"/>
          </a:p>
        </p:txBody>
      </p:sp>
    </p:spTree>
    <p:extLst>
      <p:ext uri="{BB962C8B-B14F-4D97-AF65-F5344CB8AC3E}">
        <p14:creationId xmlns:p14="http://schemas.microsoft.com/office/powerpoint/2010/main" val="296041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accent5"/>
                </a:solidFill>
                <a:latin typeface="+mn-lt"/>
                <a:cs typeface="Calibri"/>
              </a:rPr>
              <a:t>Ludicrous Speed.</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Wave with Tremendous Energy</a:t>
            </a:r>
          </a:p>
          <a:p>
            <a:r>
              <a:rPr lang="en-US" sz="1200" kern="1200" dirty="0" smtClean="0">
                <a:solidFill>
                  <a:schemeClr val="tx1"/>
                </a:solidFill>
                <a:latin typeface="+mn-lt"/>
                <a:ea typeface="ＭＳ Ｐゴシック" charset="0"/>
                <a:cs typeface="ＭＳ Ｐゴシック" charset="0"/>
              </a:rPr>
              <a:t>The greatest innovation wave the world has ever known.  This wave is known as open source software manufacturing.  Its tremendous energy is fueled by an enormous volume and variety of reusable parts.  </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The wave is not invincible. Two Big Weaknesses</a:t>
            </a:r>
          </a:p>
          <a:p>
            <a:r>
              <a:rPr lang="en-US" sz="1200" kern="1200" dirty="0" smtClean="0">
                <a:solidFill>
                  <a:schemeClr val="tx1"/>
                </a:solidFill>
                <a:latin typeface="+mn-lt"/>
                <a:ea typeface="ＭＳ Ｐゴシック" charset="0"/>
                <a:cs typeface="ＭＳ Ｐゴシック" charset="0"/>
              </a:rPr>
              <a:t>But the wave is not invincible.  It’s two big weaknesses are (1) parts are not created equal, and (2) parts age and grow stale quickly.</a:t>
            </a:r>
          </a:p>
          <a:p>
            <a:endParaRPr lang="en-US" sz="1200"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3</a:t>
            </a:fld>
            <a:endParaRPr lang="en-US"/>
          </a:p>
        </p:txBody>
      </p:sp>
    </p:spTree>
    <p:extLst>
      <p:ext uri="{BB962C8B-B14F-4D97-AF65-F5344CB8AC3E}">
        <p14:creationId xmlns:p14="http://schemas.microsoft.com/office/powerpoint/2010/main" val="3231387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sz="1200" dirty="0" smtClean="0">
                <a:solidFill>
                  <a:schemeClr val="accent5"/>
                </a:solidFill>
                <a:latin typeface="+mn-lt"/>
                <a:cs typeface="Calibri"/>
              </a:rPr>
              <a:t>Ludicrous Speed.</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Wave with Tremendous Energy</a:t>
            </a:r>
          </a:p>
          <a:p>
            <a:r>
              <a:rPr lang="en-US" sz="1200" kern="1200" dirty="0" smtClean="0">
                <a:solidFill>
                  <a:schemeClr val="tx1"/>
                </a:solidFill>
                <a:latin typeface="+mn-lt"/>
                <a:ea typeface="ＭＳ Ｐゴシック" charset="0"/>
                <a:cs typeface="ＭＳ Ｐゴシック" charset="0"/>
              </a:rPr>
              <a:t>The greatest innovation wave the world has ever known.  This wave is known as open source software manufacturing.  Its tremendous energy is fueled by an enormous volume and variety of reusable parts.  </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The wave is not invincible. Two Big Weaknesses</a:t>
            </a:r>
          </a:p>
          <a:p>
            <a:r>
              <a:rPr lang="en-US" sz="1200" kern="1200" dirty="0" smtClean="0">
                <a:solidFill>
                  <a:schemeClr val="tx1"/>
                </a:solidFill>
                <a:latin typeface="+mn-lt"/>
                <a:ea typeface="ＭＳ Ｐゴシック" charset="0"/>
                <a:cs typeface="ＭＳ Ｐゴシック" charset="0"/>
              </a:rPr>
              <a:t>But the wave is not invincible.  It’s two big weaknesses are (1) parts are not created equal, and (2) parts age and grow stale quickly.</a:t>
            </a:r>
          </a:p>
          <a:p>
            <a:endParaRPr lang="en-US" sz="1200"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4</a:t>
            </a:fld>
            <a:endParaRPr lang="en-US"/>
          </a:p>
        </p:txBody>
      </p:sp>
    </p:spTree>
    <p:extLst>
      <p:ext uri="{BB962C8B-B14F-4D97-AF65-F5344CB8AC3E}">
        <p14:creationId xmlns:p14="http://schemas.microsoft.com/office/powerpoint/2010/main" val="323138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Appreciation of the system: Do you know what you have?</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Visible Ops work that Gene Kim has done</a:t>
            </a:r>
          </a:p>
          <a:p>
            <a:r>
              <a:rPr lang="en-US" sz="1200" kern="1200" dirty="0" smtClean="0">
                <a:solidFill>
                  <a:schemeClr val="tx1"/>
                </a:solidFill>
                <a:latin typeface="+mn-lt"/>
                <a:ea typeface="ＭＳ Ｐゴシック" charset="0"/>
                <a:cs typeface="ＭＳ Ｐゴシック" charset="0"/>
              </a:rPr>
              <a:t>	Do you know what you have?</a:t>
            </a:r>
          </a:p>
          <a:p>
            <a:r>
              <a:rPr lang="en-US" sz="1200" kern="1200" dirty="0" smtClean="0">
                <a:solidFill>
                  <a:schemeClr val="tx1"/>
                </a:solidFill>
                <a:latin typeface="+mn-lt"/>
                <a:ea typeface="ＭＳ Ｐゴシック" charset="0"/>
                <a:cs typeface="ＭＳ Ｐゴシック" charset="0"/>
              </a:rPr>
              <a:t>	Do you know when it changes?</a:t>
            </a:r>
          </a:p>
          <a:p>
            <a:r>
              <a:rPr lang="en-US" sz="1200" kern="1200" dirty="0" smtClean="0">
                <a:solidFill>
                  <a:schemeClr val="tx1"/>
                </a:solidFill>
                <a:latin typeface="+mn-lt"/>
                <a:ea typeface="ＭＳ Ｐゴシック" charset="0"/>
                <a:cs typeface="ＭＳ Ｐゴシック" charset="0"/>
              </a:rPr>
              <a:t>	Are there patterns and benefits to make it go faster?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5</a:t>
            </a:fld>
            <a:endParaRPr lang="en-US"/>
          </a:p>
        </p:txBody>
      </p:sp>
    </p:spTree>
    <p:extLst>
      <p:ext uri="{BB962C8B-B14F-4D97-AF65-F5344CB8AC3E}">
        <p14:creationId xmlns:p14="http://schemas.microsoft.com/office/powerpoint/2010/main" val="82884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Do you know when it changes?</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Visible Ops work that Gene Kim has done</a:t>
            </a:r>
          </a:p>
          <a:p>
            <a:r>
              <a:rPr lang="en-US" sz="1200" kern="1200" dirty="0" smtClean="0">
                <a:solidFill>
                  <a:schemeClr val="tx1"/>
                </a:solidFill>
                <a:latin typeface="+mn-lt"/>
                <a:ea typeface="ＭＳ Ｐゴシック" charset="0"/>
                <a:cs typeface="ＭＳ Ｐゴシック" charset="0"/>
              </a:rPr>
              <a:t>	Do you know what you have?</a:t>
            </a:r>
          </a:p>
          <a:p>
            <a:r>
              <a:rPr lang="en-US" sz="1200" kern="1200" dirty="0" smtClean="0">
                <a:solidFill>
                  <a:schemeClr val="tx1"/>
                </a:solidFill>
                <a:latin typeface="+mn-lt"/>
                <a:ea typeface="ＭＳ Ｐゴシック" charset="0"/>
                <a:cs typeface="ＭＳ Ｐゴシック" charset="0"/>
              </a:rPr>
              <a:t>	Do you know when it changes?</a:t>
            </a:r>
          </a:p>
          <a:p>
            <a:r>
              <a:rPr lang="en-US" sz="1200" kern="1200" dirty="0" smtClean="0">
                <a:solidFill>
                  <a:schemeClr val="tx1"/>
                </a:solidFill>
                <a:latin typeface="+mn-lt"/>
                <a:ea typeface="ＭＳ Ｐゴシック" charset="0"/>
                <a:cs typeface="ＭＳ Ｐゴシック" charset="0"/>
              </a:rPr>
              <a:t>	Are there patterns and benefits to make it go faster?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6</a:t>
            </a:fld>
            <a:endParaRPr lang="en-US"/>
          </a:p>
        </p:txBody>
      </p:sp>
    </p:spTree>
    <p:extLst>
      <p:ext uri="{BB962C8B-B14F-4D97-AF65-F5344CB8AC3E}">
        <p14:creationId xmlns:p14="http://schemas.microsoft.com/office/powerpoint/2010/main" val="828846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ＭＳ Ｐゴシック" charset="0"/>
              </a:rPr>
              <a:t>Visible Ops work that Gene Kim has done</a:t>
            </a:r>
          </a:p>
          <a:p>
            <a:r>
              <a:rPr lang="en-US" sz="1200" kern="1200" dirty="0" smtClean="0">
                <a:solidFill>
                  <a:schemeClr val="tx1"/>
                </a:solidFill>
                <a:latin typeface="+mn-lt"/>
                <a:ea typeface="ＭＳ Ｐゴシック" charset="0"/>
                <a:cs typeface="ＭＳ Ｐゴシック" charset="0"/>
              </a:rPr>
              <a:t>	Do you know what you have?</a:t>
            </a:r>
          </a:p>
          <a:p>
            <a:r>
              <a:rPr lang="en-US" sz="1200" kern="1200" dirty="0" smtClean="0">
                <a:solidFill>
                  <a:schemeClr val="tx1"/>
                </a:solidFill>
                <a:latin typeface="+mn-lt"/>
                <a:ea typeface="ＭＳ Ｐゴシック" charset="0"/>
                <a:cs typeface="ＭＳ Ｐゴシック" charset="0"/>
              </a:rPr>
              <a:t>	Do you know when it changes?</a:t>
            </a:r>
          </a:p>
          <a:p>
            <a:r>
              <a:rPr lang="en-US" sz="1200" kern="1200" dirty="0" smtClean="0">
                <a:solidFill>
                  <a:schemeClr val="tx1"/>
                </a:solidFill>
                <a:latin typeface="+mn-lt"/>
                <a:ea typeface="ＭＳ Ｐゴシック" charset="0"/>
                <a:cs typeface="ＭＳ Ｐゴシック" charset="0"/>
              </a:rPr>
              <a:t>	Are there patterns and benefits to make it go faster?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7</a:t>
            </a:fld>
            <a:endParaRPr lang="en-US"/>
          </a:p>
        </p:txBody>
      </p:sp>
    </p:spTree>
    <p:extLst>
      <p:ext uri="{BB962C8B-B14F-4D97-AF65-F5344CB8AC3E}">
        <p14:creationId xmlns:p14="http://schemas.microsoft.com/office/powerpoint/2010/main" val="828846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i="1" dirty="0" smtClean="0">
                <a:latin typeface="Avenir Book"/>
                <a:cs typeface="Avenir Book"/>
              </a:rPr>
              <a:t>"You take the </a:t>
            </a:r>
            <a:r>
              <a:rPr lang="en-US" b="1" i="1" dirty="0" smtClean="0">
                <a:latin typeface="Avenir Book"/>
                <a:cs typeface="Avenir Book"/>
              </a:rPr>
              <a:t>blue pill</a:t>
            </a:r>
            <a:r>
              <a:rPr lang="en-US" i="1" dirty="0" smtClean="0">
                <a:latin typeface="Avenir Book"/>
                <a:cs typeface="Avenir Book"/>
              </a:rPr>
              <a:t>, the story ends. You wake up in your bed and believe whatever you want to believe. You take the </a:t>
            </a:r>
            <a:r>
              <a:rPr lang="en-US" b="1" i="1" dirty="0" smtClean="0">
                <a:latin typeface="Avenir Book"/>
                <a:cs typeface="Avenir Book"/>
              </a:rPr>
              <a:t>red pill</a:t>
            </a:r>
            <a:r>
              <a:rPr lang="en-US" i="1" dirty="0" smtClean="0">
                <a:latin typeface="Avenir Book"/>
                <a:cs typeface="Avenir Book"/>
              </a:rPr>
              <a:t>, you stay in wonderland, and I show you how deep the rabbit hole goes."</a:t>
            </a:r>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8</a:t>
            </a:fld>
            <a:endParaRPr lang="en-US"/>
          </a:p>
        </p:txBody>
      </p:sp>
    </p:spTree>
    <p:extLst>
      <p:ext uri="{BB962C8B-B14F-4D97-AF65-F5344CB8AC3E}">
        <p14:creationId xmlns:p14="http://schemas.microsoft.com/office/powerpoint/2010/main" val="67188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ＭＳ Ｐゴシック" charset="0"/>
              </a:rPr>
              <a:t>Visible Ops work that Gene Kim has done</a:t>
            </a:r>
          </a:p>
          <a:p>
            <a:r>
              <a:rPr lang="en-US" sz="1200" kern="1200" dirty="0" smtClean="0">
                <a:solidFill>
                  <a:schemeClr val="tx1"/>
                </a:solidFill>
                <a:latin typeface="+mn-lt"/>
                <a:ea typeface="ＭＳ Ｐゴシック" charset="0"/>
                <a:cs typeface="ＭＳ Ｐゴシック" charset="0"/>
              </a:rPr>
              <a:t>	Do you know what you have?</a:t>
            </a:r>
          </a:p>
          <a:p>
            <a:r>
              <a:rPr lang="en-US" sz="1200" kern="1200" dirty="0" smtClean="0">
                <a:solidFill>
                  <a:schemeClr val="tx1"/>
                </a:solidFill>
                <a:latin typeface="+mn-lt"/>
                <a:ea typeface="ＭＳ Ｐゴシック" charset="0"/>
                <a:cs typeface="ＭＳ Ｐゴシック" charset="0"/>
              </a:rPr>
              <a:t>	Do you know when it changes?</a:t>
            </a:r>
          </a:p>
          <a:p>
            <a:r>
              <a:rPr lang="en-US" sz="1200" kern="1200" dirty="0" smtClean="0">
                <a:solidFill>
                  <a:schemeClr val="tx1"/>
                </a:solidFill>
                <a:latin typeface="+mn-lt"/>
                <a:ea typeface="ＭＳ Ｐゴシック" charset="0"/>
                <a:cs typeface="ＭＳ Ｐゴシック" charset="0"/>
              </a:rPr>
              <a:t>	Are there patterns and benefits to make it go faster?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75D105-B6DD-4C47-A593-5C16B37E9EB5}" type="slidenum">
              <a:rPr lang="en-US" smtClean="0"/>
              <a:pPr>
                <a:defRPr/>
              </a:pPr>
              <a:t>9</a:t>
            </a:fld>
            <a:endParaRPr lang="en-US"/>
          </a:p>
        </p:txBody>
      </p:sp>
    </p:spTree>
    <p:extLst>
      <p:ext uri="{BB962C8B-B14F-4D97-AF65-F5344CB8AC3E}">
        <p14:creationId xmlns:p14="http://schemas.microsoft.com/office/powerpoint/2010/main" val="828846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descr="sonatype_image-bottom.jpg"/>
          <p:cNvPicPr>
            <a:picLocks noChangeAspect="1"/>
          </p:cNvPicPr>
          <p:nvPr userDrawn="1"/>
        </p:nvPicPr>
        <p:blipFill>
          <a:blip r:embed="rId2">
            <a:alphaModFix/>
          </a:blip>
          <a:srcRect b="37126"/>
          <a:stretch>
            <a:fillRect/>
          </a:stretch>
        </p:blipFill>
        <p:spPr>
          <a:xfrm>
            <a:off x="0" y="4989519"/>
            <a:ext cx="9144000" cy="1868487"/>
          </a:xfrm>
          <a:prstGeom prst="rect">
            <a:avLst/>
          </a:prstGeom>
        </p:spPr>
      </p:pic>
      <p:pic>
        <p:nvPicPr>
          <p:cNvPr id="10" name="Picture 9" descr="sonatype_image-top.jpg"/>
          <p:cNvPicPr>
            <a:picLocks noChangeAspect="1"/>
          </p:cNvPicPr>
          <p:nvPr userDrawn="1"/>
        </p:nvPicPr>
        <p:blipFill>
          <a:blip r:embed="rId3">
            <a:alphaModFix/>
          </a:blip>
          <a:srcRect t="33047"/>
          <a:stretch>
            <a:fillRect/>
          </a:stretch>
        </p:blipFill>
        <p:spPr>
          <a:xfrm>
            <a:off x="0" y="0"/>
            <a:ext cx="9144000" cy="1981199"/>
          </a:xfrm>
          <a:prstGeom prst="rect">
            <a:avLst/>
          </a:prstGeom>
        </p:spPr>
      </p:pic>
      <p:sp>
        <p:nvSpPr>
          <p:cNvPr id="8" name="Rectangle 7"/>
          <p:cNvSpPr/>
          <p:nvPr userDrawn="1"/>
        </p:nvSpPr>
        <p:spPr>
          <a:xfrm>
            <a:off x="0" y="1905000"/>
            <a:ext cx="9144000" cy="3095096"/>
          </a:xfrm>
          <a:prstGeom prst="rect">
            <a:avLst/>
          </a:prstGeom>
          <a:gradFill flip="none" rotWithShape="1">
            <a:gsLst>
              <a:gs pos="0">
                <a:schemeClr val="bg1">
                  <a:lumMod val="95000"/>
                </a:schemeClr>
              </a:gs>
              <a:gs pos="27000">
                <a:schemeClr val="bg1"/>
              </a:gs>
              <a:gs pos="100000">
                <a:schemeClr val="bg1">
                  <a:lumMod val="95000"/>
                </a:schemeClr>
              </a:gs>
              <a:gs pos="8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onatype-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1234" y="2885886"/>
            <a:ext cx="2537355" cy="529905"/>
          </a:xfrm>
          <a:prstGeom prst="rect">
            <a:avLst/>
          </a:prstGeom>
        </p:spPr>
      </p:pic>
      <p:sp>
        <p:nvSpPr>
          <p:cNvPr id="2" name="Title 1"/>
          <p:cNvSpPr>
            <a:spLocks noGrp="1"/>
          </p:cNvSpPr>
          <p:nvPr>
            <p:ph type="ctrTitle"/>
          </p:nvPr>
        </p:nvSpPr>
        <p:spPr>
          <a:xfrm>
            <a:off x="3386674" y="2127252"/>
            <a:ext cx="5071533" cy="2074333"/>
          </a:xfrm>
        </p:spPr>
        <p:txBody>
          <a:bodyPr anchor="ctr" anchorCtr="0"/>
          <a:lstStyle>
            <a:lvl1pPr>
              <a:defRPr sz="2800" b="0" cap="none">
                <a:solidFill>
                  <a:srgbClr val="A7A7A7"/>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386674" y="4201583"/>
            <a:ext cx="5071533" cy="582084"/>
          </a:xfrm>
        </p:spPr>
        <p:txBody>
          <a:bodyPr anchor="b" anchorCtr="0"/>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3715760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Gray Boxes">
    <p:spTree>
      <p:nvGrpSpPr>
        <p:cNvPr id="1" name=""/>
        <p:cNvGrpSpPr/>
        <p:nvPr/>
      </p:nvGrpSpPr>
      <p:grpSpPr>
        <a:xfrm>
          <a:off x="0" y="0"/>
          <a:ext cx="0" cy="0"/>
          <a:chOff x="0" y="0"/>
          <a:chExt cx="0" cy="0"/>
        </a:xfrm>
      </p:grpSpPr>
      <p:sp>
        <p:nvSpPr>
          <p:cNvPr id="9" name="Rounded Rectangle 8"/>
          <p:cNvSpPr/>
          <p:nvPr userDrawn="1"/>
        </p:nvSpPr>
        <p:spPr bwMode="gray">
          <a:xfrm>
            <a:off x="4709584" y="1195917"/>
            <a:ext cx="3947583" cy="4976283"/>
          </a:xfrm>
          <a:prstGeom prst="roundRect">
            <a:avLst>
              <a:gd name="adj" fmla="val 2505"/>
            </a:avLst>
          </a:prstGeom>
          <a:gradFill flip="none" rotWithShape="1">
            <a:gsLst>
              <a:gs pos="0">
                <a:schemeClr val="bg1">
                  <a:lumMod val="85000"/>
                </a:schemeClr>
              </a:gs>
              <a:gs pos="100000">
                <a:schemeClr val="bg1">
                  <a:lumMod val="95000"/>
                </a:schemeClr>
              </a:gs>
            </a:gsLst>
            <a:lin ang="16200000" scaled="0"/>
            <a:tileRect/>
          </a:gradFill>
          <a:ln w="28575">
            <a:noFill/>
            <a:round/>
            <a:headEnd type="triangle" w="lg" len="lg"/>
            <a:tailEnd type="triangle" w="lg" len="lg"/>
          </a:ln>
        </p:spPr>
        <p:txBody>
          <a:bodyPr rtlCol="0" anchor="ctr">
            <a:prstTxWarp prst="textNoShape">
              <a:avLst/>
            </a:prstTxWarp>
          </a:bodyPr>
          <a:lstStyle/>
          <a:p>
            <a:pPr algn="ctr"/>
            <a:endParaRPr lang="en-US">
              <a:latin typeface="Calibri"/>
              <a:cs typeface="Calibri"/>
            </a:endParaRPr>
          </a:p>
        </p:txBody>
      </p:sp>
      <p:sp>
        <p:nvSpPr>
          <p:cNvPr id="7" name="Rounded Rectangle 6"/>
          <p:cNvSpPr/>
          <p:nvPr userDrawn="1"/>
        </p:nvSpPr>
        <p:spPr bwMode="gray">
          <a:xfrm>
            <a:off x="486837" y="1195917"/>
            <a:ext cx="3926417" cy="4976283"/>
          </a:xfrm>
          <a:prstGeom prst="roundRect">
            <a:avLst>
              <a:gd name="adj" fmla="val 2505"/>
            </a:avLst>
          </a:prstGeom>
          <a:gradFill flip="none" rotWithShape="1">
            <a:gsLst>
              <a:gs pos="0">
                <a:schemeClr val="bg1">
                  <a:lumMod val="85000"/>
                </a:schemeClr>
              </a:gs>
              <a:gs pos="100000">
                <a:schemeClr val="bg1">
                  <a:lumMod val="95000"/>
                </a:schemeClr>
              </a:gs>
            </a:gsLst>
            <a:lin ang="16200000" scaled="0"/>
            <a:tileRect/>
          </a:gradFill>
          <a:ln w="28575">
            <a:noFill/>
            <a:round/>
            <a:headEnd type="triangle" w="lg" len="lg"/>
            <a:tailEnd type="triangle" w="lg" len="lg"/>
          </a:ln>
        </p:spPr>
        <p:txBody>
          <a:bodyPr rtlCol="0" anchor="ctr">
            <a:prstTxWarp prst="textNoShape">
              <a:avLst/>
            </a:prstTxWarp>
          </a:bodyPr>
          <a:lstStyle/>
          <a:p>
            <a:pPr algn="ctr"/>
            <a:endParaRPr lang="en-US">
              <a:latin typeface="Calibri"/>
              <a:cs typeface="Calibri"/>
            </a:endParaRPr>
          </a:p>
        </p:txBody>
      </p:sp>
      <p:sp>
        <p:nvSpPr>
          <p:cNvPr id="2" name="Title 1"/>
          <p:cNvSpPr>
            <a:spLocks noGrp="1"/>
          </p:cNvSpPr>
          <p:nvPr>
            <p:ph type="title" hasCustomPrompt="1"/>
          </p:nvPr>
        </p:nvSpPr>
        <p:spPr/>
        <p:txBody>
          <a:bodyPr/>
          <a:lstStyle>
            <a:lvl1pPr>
              <a:defRPr>
                <a:solidFill>
                  <a:schemeClr val="accent1"/>
                </a:solidFill>
              </a:defRPr>
            </a:lvl1pPr>
          </a:lstStyle>
          <a:p>
            <a:r>
              <a:rPr lang="en-US" dirty="0" err="1" smtClean="0"/>
              <a:t>Master</a:t>
            </a:r>
            <a:r>
              <a:rPr lang="en-US" dirty="0" smtClean="0"/>
              <a:t> title style</a:t>
            </a:r>
            <a:endParaRPr lang="en-US" dirty="0"/>
          </a:p>
        </p:txBody>
      </p:sp>
      <p:sp>
        <p:nvSpPr>
          <p:cNvPr id="3" name="Content Placeholder 2"/>
          <p:cNvSpPr>
            <a:spLocks noGrp="1"/>
          </p:cNvSpPr>
          <p:nvPr>
            <p:ph idx="1"/>
          </p:nvPr>
        </p:nvSpPr>
        <p:spPr>
          <a:xfrm>
            <a:off x="486837" y="1195919"/>
            <a:ext cx="3926417" cy="4762500"/>
          </a:xfrm>
          <a:noFill/>
        </p:spPr>
        <p:txBody>
          <a:bodyPr lIns="91440" rIns="91440"/>
          <a:lstStyle>
            <a:lvl5pPr marL="960120" indent="0">
              <a:buNone/>
              <a:defRPr sz="1600">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8" name="Content Placeholder 7"/>
          <p:cNvSpPr>
            <a:spLocks noGrp="1"/>
          </p:cNvSpPr>
          <p:nvPr>
            <p:ph sz="quarter" idx="10"/>
          </p:nvPr>
        </p:nvSpPr>
        <p:spPr>
          <a:xfrm>
            <a:off x="4709584" y="1195919"/>
            <a:ext cx="3947583" cy="4762500"/>
          </a:xfrm>
          <a:noFill/>
        </p:spPr>
        <p:txBody>
          <a:bodyPr lIns="91440" rIns="91440"/>
          <a:lstStyle>
            <a:lvl5pPr marL="123444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31776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rIns="0"/>
          <a:lstStyle>
            <a:lvl1pPr>
              <a:defRPr>
                <a:solidFill>
                  <a:schemeClr val="accent1"/>
                </a:solidFill>
              </a:defRPr>
            </a:lvl1pPr>
          </a:lstStyle>
          <a:p>
            <a:r>
              <a:rPr lang="en-US" dirty="0" err="1" smtClean="0"/>
              <a:t>Master</a:t>
            </a:r>
            <a:r>
              <a:rPr lang="en-US" dirty="0" smtClean="0"/>
              <a:t> title style</a:t>
            </a:r>
            <a:endParaRPr lang="en-US" dirty="0"/>
          </a:p>
        </p:txBody>
      </p:sp>
      <p:sp>
        <p:nvSpPr>
          <p:cNvPr id="3" name="Content Placeholder 2"/>
          <p:cNvSpPr>
            <a:spLocks noGrp="1"/>
          </p:cNvSpPr>
          <p:nvPr>
            <p:ph idx="1" hasCustomPrompt="1"/>
          </p:nvPr>
        </p:nvSpPr>
        <p:spPr>
          <a:xfrm>
            <a:off x="496880" y="1195917"/>
            <a:ext cx="2847455" cy="4976283"/>
          </a:xfrm>
        </p:spPr>
        <p:txBody>
          <a:bodyPr lIns="0" rIns="0"/>
          <a:lstStyle>
            <a:lvl5pPr marL="960120" indent="0">
              <a:buNone/>
              <a:defRPr sz="1600">
                <a:latin typeface="Calibri"/>
                <a:cs typeface="Calibri"/>
              </a:defRPr>
            </a:lvl5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8" name="Content Placeholder 7"/>
          <p:cNvSpPr>
            <a:spLocks noGrp="1"/>
          </p:cNvSpPr>
          <p:nvPr>
            <p:ph sz="quarter" idx="10" hasCustomPrompt="1"/>
          </p:nvPr>
        </p:nvSpPr>
        <p:spPr>
          <a:xfrm>
            <a:off x="3513684" y="1195917"/>
            <a:ext cx="2836325" cy="4976283"/>
          </a:xfrm>
        </p:spPr>
        <p:txBody>
          <a:bodyPr lIns="0" rIns="0"/>
          <a:lstStyle>
            <a:lvl5pPr marL="1234440">
              <a:buNone/>
              <a:defRPr sz="1600">
                <a:latin typeface="Calibri"/>
                <a:cs typeface="Calibri"/>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6466424" y="1195923"/>
            <a:ext cx="2275416" cy="50064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13"/>
          <p:cNvSpPr>
            <a:spLocks noGrp="1"/>
          </p:cNvSpPr>
          <p:nvPr>
            <p:ph sz="quarter" idx="12"/>
          </p:nvPr>
        </p:nvSpPr>
        <p:spPr>
          <a:xfrm>
            <a:off x="6604017" y="1386424"/>
            <a:ext cx="2011363" cy="4677833"/>
          </a:xfrm>
        </p:spPr>
        <p:txBody>
          <a:bodyPr lIns="0" rIns="0"/>
          <a:lstStyle>
            <a:lvl1pPr marL="182880" indent="-182880">
              <a:buFont typeface="Arial"/>
              <a:buChar char="•"/>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8031776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White Divider">
    <p:spTree>
      <p:nvGrpSpPr>
        <p:cNvPr id="1" name=""/>
        <p:cNvGrpSpPr/>
        <p:nvPr/>
      </p:nvGrpSpPr>
      <p:grpSpPr>
        <a:xfrm>
          <a:off x="0" y="0"/>
          <a:ext cx="0" cy="0"/>
          <a:chOff x="0" y="0"/>
          <a:chExt cx="0" cy="0"/>
        </a:xfrm>
      </p:grpSpPr>
      <p:pic>
        <p:nvPicPr>
          <p:cNvPr id="7" name="Picture 6" descr="sonatype_image.jpg"/>
          <p:cNvPicPr>
            <a:picLocks noChangeAspect="1"/>
          </p:cNvPicPr>
          <p:nvPr userDrawn="1"/>
        </p:nvPicPr>
        <p:blipFill>
          <a:blip r:embed="rId2">
            <a:alphaModFix amt="24000"/>
          </a:blip>
          <a:srcRect t="13340" b="16381"/>
          <a:stretch>
            <a:fillRect/>
          </a:stretch>
        </p:blipFill>
        <p:spPr>
          <a:xfrm>
            <a:off x="0" y="2698749"/>
            <a:ext cx="9144000" cy="4159251"/>
          </a:xfrm>
          <a:prstGeom prst="rect">
            <a:avLst/>
          </a:prstGeom>
        </p:spPr>
      </p:pic>
      <p:sp>
        <p:nvSpPr>
          <p:cNvPr id="12" name="TextBox 11"/>
          <p:cNvSpPr txBox="1"/>
          <p:nvPr userDrawn="1"/>
        </p:nvSpPr>
        <p:spPr>
          <a:xfrm>
            <a:off x="-2860842" y="4812632"/>
            <a:ext cx="184666" cy="369332"/>
          </a:xfrm>
          <a:prstGeom prst="rect">
            <a:avLst/>
          </a:prstGeom>
          <a:noFill/>
        </p:spPr>
        <p:txBody>
          <a:bodyPr wrap="none" rtlCol="0">
            <a:spAutoFit/>
          </a:bodyPr>
          <a:lstStyle/>
          <a:p>
            <a:endParaRPr lang="en-US" dirty="0" smtClean="0"/>
          </a:p>
        </p:txBody>
      </p:sp>
      <p:pic>
        <p:nvPicPr>
          <p:cNvPr id="13" name="Picture 12" descr="Sonatyp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
        <p:nvSpPr>
          <p:cNvPr id="3" name="Text Placeholder 5"/>
          <p:cNvSpPr>
            <a:spLocks noGrp="1"/>
          </p:cNvSpPr>
          <p:nvPr>
            <p:ph type="body" sz="quarter" idx="10"/>
          </p:nvPr>
        </p:nvSpPr>
        <p:spPr>
          <a:xfrm>
            <a:off x="706976" y="1629837"/>
            <a:ext cx="7653867" cy="1132417"/>
          </a:xfrm>
        </p:spPr>
        <p:txBody>
          <a:bodyPr anchor="b" anchorCtr="0">
            <a:noAutofit/>
          </a:bodyPr>
          <a:lstStyle>
            <a:lvl1pPr marL="0" indent="0" algn="l">
              <a:buFontTx/>
              <a:buNone/>
              <a:defRPr sz="3600" b="1" cap="all" baseline="0">
                <a:solidFill>
                  <a:schemeClr val="accent1"/>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76" y="2762249"/>
            <a:ext cx="7653867" cy="1661587"/>
          </a:xfrm>
        </p:spPr>
        <p:txBody>
          <a:bodyPr/>
          <a:lstStyle>
            <a:lvl1pPr>
              <a:defRPr sz="1800" b="0" cap="none">
                <a:solidFill>
                  <a:srgbClr val="A7A7A7"/>
                </a:solidFill>
              </a:defRPr>
            </a:lvl1pPr>
          </a:lstStyle>
          <a:p>
            <a:r>
              <a:rPr lang="en-US" dirty="0"/>
              <a:t>Click to edit Master title style</a:t>
            </a:r>
          </a:p>
        </p:txBody>
      </p:sp>
    </p:spTree>
    <p:extLst>
      <p:ext uri="{BB962C8B-B14F-4D97-AF65-F5344CB8AC3E}">
        <p14:creationId xmlns:p14="http://schemas.microsoft.com/office/powerpoint/2010/main" val="2436327457"/>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lue Divider">
    <p:spTree>
      <p:nvGrpSpPr>
        <p:cNvPr id="1" name=""/>
        <p:cNvGrpSpPr/>
        <p:nvPr/>
      </p:nvGrpSpPr>
      <p:grpSpPr>
        <a:xfrm>
          <a:off x="0" y="0"/>
          <a:ext cx="0" cy="0"/>
          <a:chOff x="0" y="0"/>
          <a:chExt cx="0" cy="0"/>
        </a:xfrm>
      </p:grpSpPr>
      <p:pic>
        <p:nvPicPr>
          <p:cNvPr id="7" name="Picture 6" descr="blue.jpg"/>
          <p:cNvPicPr>
            <a:picLocks noChangeAspect="1"/>
          </p:cNvPicPr>
          <p:nvPr userDrawn="1"/>
        </p:nvPicPr>
        <p:blipFill>
          <a:blip r:embed="rId2"/>
          <a:stretch>
            <a:fillRect/>
          </a:stretch>
        </p:blipFill>
        <p:spPr>
          <a:xfrm>
            <a:off x="0" y="0"/>
            <a:ext cx="9144000" cy="6858000"/>
          </a:xfrm>
          <a:prstGeom prst="rect">
            <a:avLst/>
          </a:prstGeom>
        </p:spPr>
      </p:pic>
      <p:sp>
        <p:nvSpPr>
          <p:cNvPr id="12" name="TextBox 11"/>
          <p:cNvSpPr txBox="1"/>
          <p:nvPr userDrawn="1"/>
        </p:nvSpPr>
        <p:spPr>
          <a:xfrm>
            <a:off x="-2860842" y="4812632"/>
            <a:ext cx="184666" cy="369332"/>
          </a:xfrm>
          <a:prstGeom prst="rect">
            <a:avLst/>
          </a:prstGeom>
          <a:noFill/>
        </p:spPr>
        <p:txBody>
          <a:bodyPr wrap="none" rtlCol="0">
            <a:spAutoFit/>
          </a:bodyPr>
          <a:lstStyle/>
          <a:p>
            <a:endParaRPr lang="en-US" dirty="0" smtClean="0"/>
          </a:p>
        </p:txBody>
      </p:sp>
      <p:pic>
        <p:nvPicPr>
          <p:cNvPr id="13" name="Picture 12" descr="Sonatyp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
        <p:nvSpPr>
          <p:cNvPr id="3" name="Text Placeholder 5"/>
          <p:cNvSpPr>
            <a:spLocks noGrp="1"/>
          </p:cNvSpPr>
          <p:nvPr>
            <p:ph type="body" sz="quarter" idx="10"/>
          </p:nvPr>
        </p:nvSpPr>
        <p:spPr>
          <a:xfrm>
            <a:off x="706965" y="1619242"/>
            <a:ext cx="7685618" cy="1132417"/>
          </a:xfrm>
        </p:spPr>
        <p:txBody>
          <a:bodyPr anchor="b" anchorCtr="0">
            <a:noAutofit/>
          </a:bodyPr>
          <a:lstStyle>
            <a:lvl1pPr marL="0" indent="0" algn="l">
              <a:buFontTx/>
              <a:buNone/>
              <a:defRPr sz="3600" b="1" cap="all" baseline="0">
                <a:solidFill>
                  <a:schemeClr val="bg1"/>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66" y="2762249"/>
            <a:ext cx="7685618" cy="1661587"/>
          </a:xfrm>
        </p:spPr>
        <p:txBody>
          <a:bodyPr/>
          <a:lstStyle>
            <a:lvl1pPr>
              <a:defRPr sz="1800" b="0" cap="none">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363274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range Divider">
    <p:spTree>
      <p:nvGrpSpPr>
        <p:cNvPr id="1" name=""/>
        <p:cNvGrpSpPr/>
        <p:nvPr/>
      </p:nvGrpSpPr>
      <p:grpSpPr>
        <a:xfrm>
          <a:off x="0" y="0"/>
          <a:ext cx="0" cy="0"/>
          <a:chOff x="0" y="0"/>
          <a:chExt cx="0" cy="0"/>
        </a:xfrm>
      </p:grpSpPr>
      <p:pic>
        <p:nvPicPr>
          <p:cNvPr id="8" name="Picture 7" descr="orange.jpg"/>
          <p:cNvPicPr>
            <a:picLocks noChangeAspect="1"/>
          </p:cNvPicPr>
          <p:nvPr userDrawn="1"/>
        </p:nvPicPr>
        <p:blipFill>
          <a:blip r:embed="rId2"/>
          <a:stretch>
            <a:fillRect/>
          </a:stretch>
        </p:blipFill>
        <p:spPr>
          <a:xfrm>
            <a:off x="0" y="0"/>
            <a:ext cx="9144000" cy="6858000"/>
          </a:xfrm>
          <a:prstGeom prst="rect">
            <a:avLst/>
          </a:prstGeom>
        </p:spPr>
      </p:pic>
      <p:sp>
        <p:nvSpPr>
          <p:cNvPr id="12" name="TextBox 11"/>
          <p:cNvSpPr txBox="1"/>
          <p:nvPr userDrawn="1"/>
        </p:nvSpPr>
        <p:spPr>
          <a:xfrm>
            <a:off x="-2860842" y="4812632"/>
            <a:ext cx="184666" cy="369332"/>
          </a:xfrm>
          <a:prstGeom prst="rect">
            <a:avLst/>
          </a:prstGeom>
          <a:noFill/>
        </p:spPr>
        <p:txBody>
          <a:bodyPr wrap="none" rtlCol="0">
            <a:spAutoFit/>
          </a:bodyPr>
          <a:lstStyle/>
          <a:p>
            <a:endParaRPr lang="en-US" dirty="0" smtClean="0"/>
          </a:p>
        </p:txBody>
      </p:sp>
      <p:pic>
        <p:nvPicPr>
          <p:cNvPr id="13" name="Picture 12" descr="Sonatyp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
        <p:nvSpPr>
          <p:cNvPr id="3" name="Text Placeholder 5"/>
          <p:cNvSpPr>
            <a:spLocks noGrp="1"/>
          </p:cNvSpPr>
          <p:nvPr>
            <p:ph type="body" sz="quarter" idx="10"/>
          </p:nvPr>
        </p:nvSpPr>
        <p:spPr>
          <a:xfrm>
            <a:off x="706966" y="1629837"/>
            <a:ext cx="7643284" cy="1132417"/>
          </a:xfrm>
        </p:spPr>
        <p:txBody>
          <a:bodyPr anchor="b" anchorCtr="0">
            <a:noAutofit/>
          </a:bodyPr>
          <a:lstStyle>
            <a:lvl1pPr marL="0" indent="0" algn="l">
              <a:buFontTx/>
              <a:buNone/>
              <a:defRPr sz="3600" b="1" cap="all" baseline="0">
                <a:solidFill>
                  <a:schemeClr val="bg1"/>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66" y="2762249"/>
            <a:ext cx="7643284" cy="1661587"/>
          </a:xfrm>
        </p:spPr>
        <p:txBody>
          <a:bodyPr/>
          <a:lstStyle>
            <a:lvl1pPr>
              <a:defRPr sz="1800" b="0" cap="none">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36327457"/>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pic>
        <p:nvPicPr>
          <p:cNvPr id="7" name="Picture 6" descr="green.jpg"/>
          <p:cNvPicPr>
            <a:picLocks noChangeAspect="1"/>
          </p:cNvPicPr>
          <p:nvPr userDrawn="1"/>
        </p:nvPicPr>
        <p:blipFill>
          <a:blip r:embed="rId2"/>
          <a:stretch>
            <a:fillRect/>
          </a:stretch>
        </p:blipFill>
        <p:spPr>
          <a:xfrm>
            <a:off x="0" y="0"/>
            <a:ext cx="9144000" cy="6858000"/>
          </a:xfrm>
          <a:prstGeom prst="rect">
            <a:avLst/>
          </a:prstGeom>
        </p:spPr>
      </p:pic>
      <p:sp>
        <p:nvSpPr>
          <p:cNvPr id="12" name="TextBox 11"/>
          <p:cNvSpPr txBox="1"/>
          <p:nvPr userDrawn="1"/>
        </p:nvSpPr>
        <p:spPr>
          <a:xfrm>
            <a:off x="-2860842" y="4812632"/>
            <a:ext cx="184666" cy="369332"/>
          </a:xfrm>
          <a:prstGeom prst="rect">
            <a:avLst/>
          </a:prstGeom>
          <a:noFill/>
        </p:spPr>
        <p:txBody>
          <a:bodyPr wrap="none" rtlCol="0">
            <a:spAutoFit/>
          </a:bodyPr>
          <a:lstStyle/>
          <a:p>
            <a:endParaRPr lang="en-US" dirty="0" smtClean="0"/>
          </a:p>
        </p:txBody>
      </p:sp>
      <p:pic>
        <p:nvPicPr>
          <p:cNvPr id="13" name="Picture 12" descr="Sonatyp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
        <p:nvSpPr>
          <p:cNvPr id="3" name="Text Placeholder 5"/>
          <p:cNvSpPr>
            <a:spLocks noGrp="1"/>
          </p:cNvSpPr>
          <p:nvPr>
            <p:ph type="body" sz="quarter" idx="10"/>
          </p:nvPr>
        </p:nvSpPr>
        <p:spPr>
          <a:xfrm>
            <a:off x="706976" y="1629837"/>
            <a:ext cx="7632701" cy="1132417"/>
          </a:xfrm>
        </p:spPr>
        <p:txBody>
          <a:bodyPr anchor="b" anchorCtr="0">
            <a:noAutofit/>
          </a:bodyPr>
          <a:lstStyle>
            <a:lvl1pPr marL="0" indent="0" algn="l">
              <a:buFontTx/>
              <a:buNone/>
              <a:defRPr sz="3600" b="1" cap="all" baseline="0">
                <a:solidFill>
                  <a:schemeClr val="bg1"/>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dirty="0" smtClean="0"/>
              <a:t>Click to edit Master text styles</a:t>
            </a:r>
          </a:p>
        </p:txBody>
      </p:sp>
      <p:sp>
        <p:nvSpPr>
          <p:cNvPr id="16" name="Title 15"/>
          <p:cNvSpPr>
            <a:spLocks noGrp="1"/>
          </p:cNvSpPr>
          <p:nvPr>
            <p:ph type="title"/>
          </p:nvPr>
        </p:nvSpPr>
        <p:spPr>
          <a:xfrm>
            <a:off x="706976" y="2762249"/>
            <a:ext cx="7632701" cy="1661587"/>
          </a:xfrm>
        </p:spPr>
        <p:txBody>
          <a:bodyPr/>
          <a:lstStyle>
            <a:lvl1pPr>
              <a:defRPr sz="1800" b="0" cap="none">
                <a:solidFill>
                  <a:schemeClr val="bg2"/>
                </a:solidFill>
              </a:defRPr>
            </a:lvl1pPr>
          </a:lstStyle>
          <a:p>
            <a:r>
              <a:rPr lang="en-US"/>
              <a:t>Click to edit Master title style</a:t>
            </a:r>
          </a:p>
        </p:txBody>
      </p:sp>
    </p:spTree>
    <p:extLst>
      <p:ext uri="{BB962C8B-B14F-4D97-AF65-F5344CB8AC3E}">
        <p14:creationId xmlns:p14="http://schemas.microsoft.com/office/powerpoint/2010/main" val="2436327457"/>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5" name="Date Placeholder 6"/>
          <p:cNvSpPr>
            <a:spLocks noGrp="1"/>
          </p:cNvSpPr>
          <p:nvPr>
            <p:ph type="dt" sz="half" idx="2"/>
          </p:nvPr>
        </p:nvSpPr>
        <p:spPr>
          <a:xfrm>
            <a:off x="708538" y="636588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a:cs typeface="Calibri"/>
              </a:defRPr>
            </a:lvl1pPr>
          </a:lstStyle>
          <a:p>
            <a:endParaRPr lang="en-US"/>
          </a:p>
        </p:txBody>
      </p:sp>
      <p:sp>
        <p:nvSpPr>
          <p:cNvPr id="7" name="Content Placeholder 6"/>
          <p:cNvSpPr>
            <a:spLocks noGrp="1"/>
          </p:cNvSpPr>
          <p:nvPr>
            <p:ph sz="quarter" idx="10"/>
          </p:nvPr>
        </p:nvSpPr>
        <p:spPr>
          <a:xfrm>
            <a:off x="708025" y="1524000"/>
            <a:ext cx="7685088" cy="4699000"/>
          </a:xfrm>
        </p:spPr>
        <p:txBody>
          <a:bodyPr/>
          <a:lstStyle>
            <a:lvl5pPr marL="960120"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INTERNAL &amp; CONFIDENTIAL</a:t>
            </a:r>
            <a:endParaRPr lang="en-US" dirty="0"/>
          </a:p>
        </p:txBody>
      </p:sp>
    </p:spTree>
    <p:extLst>
      <p:ext uri="{BB962C8B-B14F-4D97-AF65-F5344CB8AC3E}">
        <p14:creationId xmlns:p14="http://schemas.microsoft.com/office/powerpoint/2010/main" val="815786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912345"/>
            <a:ext cx="8229600" cy="380499"/>
          </a:xfrm>
        </p:spPr>
        <p:txBody>
          <a:bodyPr anchor="t">
            <a:normAutofit/>
          </a:bodyPr>
          <a:lstStyle>
            <a:lvl1pPr algn="ctr">
              <a:defRPr sz="1400" b="0" i="0" baseline="0">
                <a:solidFill>
                  <a:schemeClr val="tx2">
                    <a:lumMod val="50000"/>
                    <a:lumOff val="50000"/>
                  </a:schemeClr>
                </a:solidFill>
              </a:defRPr>
            </a:lvl1pPr>
          </a:lstStyle>
          <a:p>
            <a:r>
              <a:rPr lang="en-US" dirty="0" smtClean="0"/>
              <a:t>Click to add text</a:t>
            </a:r>
            <a:endParaRPr lang="en-US" dirty="0"/>
          </a:p>
        </p:txBody>
      </p:sp>
      <p:sp>
        <p:nvSpPr>
          <p:cNvPr id="3" name="Content Placeholder 2"/>
          <p:cNvSpPr>
            <a:spLocks noGrp="1"/>
          </p:cNvSpPr>
          <p:nvPr>
            <p:ph idx="1"/>
          </p:nvPr>
        </p:nvSpPr>
        <p:spPr>
          <a:xfrm>
            <a:off x="486839" y="1627428"/>
            <a:ext cx="8180917" cy="4659325"/>
          </a:xfrm>
        </p:spPr>
        <p:txBody>
          <a:bodyPr/>
          <a:lstStyle>
            <a:lvl1pPr algn="ctr">
              <a:defRPr sz="1600" i="1">
                <a:solidFill>
                  <a:schemeClr val="tx2">
                    <a:lumMod val="50000"/>
                    <a:lumOff val="50000"/>
                  </a:schemeClr>
                </a:solidFill>
                <a:latin typeface="Arial Narrow"/>
                <a:cs typeface="Arial Narrow"/>
              </a:defRPr>
            </a:lvl1pPr>
            <a:lvl2pPr>
              <a:defRPr>
                <a:solidFill>
                  <a:srgbClr val="7F7F7F"/>
                </a:solidFill>
              </a:defRPr>
            </a:lvl2pPr>
            <a:lvl3pPr>
              <a:defRPr>
                <a:solidFill>
                  <a:srgbClr val="7F7F7F"/>
                </a:solidFill>
              </a:defRPr>
            </a:lvl3pPr>
            <a:lvl4pPr>
              <a:defRPr>
                <a:solidFill>
                  <a:srgbClr val="7F7F7F"/>
                </a:solidFill>
              </a:defRPr>
            </a:lvl4pPr>
            <a:lvl5pPr>
              <a:defRPr>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457200" y="1371603"/>
            <a:ext cx="8229600" cy="1588"/>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0"/>
          </p:nvPr>
        </p:nvSpPr>
        <p:spPr>
          <a:xfrm>
            <a:off x="457200" y="368372"/>
            <a:ext cx="8210550" cy="555625"/>
          </a:xfrm>
        </p:spPr>
        <p:txBody>
          <a:bodyPr anchor="b"/>
          <a:lstStyle>
            <a:lvl1pPr algn="ctr">
              <a:defRPr sz="2000" b="1" i="0">
                <a:solidFill>
                  <a:schemeClr val="tx2">
                    <a:lumMod val="50000"/>
                    <a:lumOff val="50000"/>
                  </a:schemeClr>
                </a:solidFill>
              </a:defRPr>
            </a:lvl1pPr>
          </a:lstStyle>
          <a:p>
            <a:pPr lvl="0"/>
            <a:r>
              <a:rPr lang="en-US"/>
              <a:t>Click to edit Master text styles</a:t>
            </a:r>
          </a:p>
        </p:txBody>
      </p:sp>
      <p:sp>
        <p:nvSpPr>
          <p:cNvPr id="12" name="Text Placeholder 11"/>
          <p:cNvSpPr>
            <a:spLocks noGrp="1"/>
          </p:cNvSpPr>
          <p:nvPr>
            <p:ph type="body" sz="quarter" idx="11" hasCustomPrompt="1"/>
          </p:nvPr>
        </p:nvSpPr>
        <p:spPr>
          <a:xfrm>
            <a:off x="457200" y="6286503"/>
            <a:ext cx="8210550" cy="260351"/>
          </a:xfrm>
        </p:spPr>
        <p:txBody>
          <a:bodyPr/>
          <a:lstStyle>
            <a:lvl1pPr>
              <a:defRPr sz="1000" baseline="0">
                <a:solidFill>
                  <a:schemeClr val="bg2">
                    <a:lumMod val="65000"/>
                  </a:schemeClr>
                </a:solidFill>
                <a:latin typeface="Arial Narrow"/>
                <a:cs typeface="Arial Narrow"/>
              </a:defRPr>
            </a:lvl1pPr>
          </a:lstStyle>
          <a:p>
            <a:pPr lvl="0"/>
            <a:r>
              <a:rPr lang="en-US"/>
              <a:t>Source goes here</a:t>
            </a:r>
          </a:p>
        </p:txBody>
      </p:sp>
    </p:spTree>
    <p:extLst>
      <p:ext uri="{BB962C8B-B14F-4D97-AF65-F5344CB8AC3E}">
        <p14:creationId xmlns:p14="http://schemas.microsoft.com/office/powerpoint/2010/main" val="3186101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6365880"/>
            <a:ext cx="518038" cy="365125"/>
          </a:xfrm>
          <a:prstGeom prst="rect">
            <a:avLst/>
          </a:prstGeom>
        </p:spPr>
        <p:txBody>
          <a:bodyPr vert="horz" lIns="91438" tIns="45719" rIns="91438" bIns="45719" rtlCol="0" anchor="ctr"/>
          <a:lstStyle>
            <a:lvl1pPr algn="l">
              <a:defRPr sz="1000">
                <a:solidFill>
                  <a:schemeClr val="tx1">
                    <a:tint val="75000"/>
                  </a:schemeClr>
                </a:solidFill>
                <a:latin typeface="Calibri"/>
                <a:cs typeface="Calibri"/>
              </a:defRPr>
            </a:lvl1pPr>
          </a:lstStyle>
          <a:p>
            <a:fld id="{133CF2A4-CAF6-4D4D-9789-110A2B05844D}" type="slidenum">
              <a:rPr lang="en-US" smtClean="0">
                <a:solidFill>
                  <a:prstClr val="black">
                    <a:tint val="75000"/>
                  </a:prstClr>
                </a:solidFill>
              </a:rPr>
              <a:pPr/>
              <a:t>‹#›</a:t>
            </a:fld>
            <a:endParaRPr lang="en-US">
              <a:solidFill>
                <a:prstClr val="black">
                  <a:tint val="75000"/>
                </a:prstClr>
              </a:solidFill>
            </a:endParaRPr>
          </a:p>
        </p:txBody>
      </p:sp>
      <p:sp>
        <p:nvSpPr>
          <p:cNvPr id="5" name="Date Placeholder 6"/>
          <p:cNvSpPr>
            <a:spLocks noGrp="1"/>
          </p:cNvSpPr>
          <p:nvPr>
            <p:ph type="dt" sz="half" idx="2"/>
          </p:nvPr>
        </p:nvSpPr>
        <p:spPr>
          <a:xfrm>
            <a:off x="708544" y="6365880"/>
            <a:ext cx="2897467" cy="365125"/>
          </a:xfrm>
          <a:prstGeom prst="rect">
            <a:avLst/>
          </a:prstGeom>
        </p:spPr>
        <p:txBody>
          <a:bodyPr vert="horz" lIns="91438" tIns="45719" rIns="91438" bIns="45719" rtlCol="0" anchor="ctr"/>
          <a:lstStyle>
            <a:lvl1pPr algn="l">
              <a:defRPr sz="1200">
                <a:solidFill>
                  <a:schemeClr val="tx1">
                    <a:tint val="75000"/>
                  </a:schemeClr>
                </a:solidFill>
                <a:latin typeface="Calibri"/>
                <a:cs typeface="Calibri"/>
              </a:defRPr>
            </a:lvl1pPr>
          </a:lstStyle>
          <a:p>
            <a:r>
              <a:rPr lang="en-US" dirty="0" smtClean="0">
                <a:solidFill>
                  <a:prstClr val="black">
                    <a:tint val="75000"/>
                  </a:prstClr>
                </a:solidFill>
              </a:rPr>
              <a:t>10/23/2013 	@</a:t>
            </a:r>
            <a:r>
              <a:rPr lang="en-US" dirty="0" err="1" smtClean="0">
                <a:solidFill>
                  <a:prstClr val="black">
                    <a:tint val="75000"/>
                  </a:prstClr>
                </a:solidFill>
              </a:rPr>
              <a:t>joshcorman</a:t>
            </a:r>
            <a:r>
              <a:rPr lang="en-US" dirty="0" smtClean="0">
                <a:solidFill>
                  <a:prstClr val="black">
                    <a:tint val="75000"/>
                  </a:prstClr>
                </a:solidFill>
              </a:rPr>
              <a:t>	    </a:t>
            </a:r>
            <a:r>
              <a:rPr lang="en-US" dirty="0" smtClean="0"/>
              <a:t>#DOES14</a:t>
            </a:r>
          </a:p>
        </p:txBody>
      </p:sp>
    </p:spTree>
    <p:extLst>
      <p:ext uri="{BB962C8B-B14F-4D97-AF65-F5344CB8AC3E}">
        <p14:creationId xmlns:p14="http://schemas.microsoft.com/office/powerpoint/2010/main" val="46880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e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33CF2A4-CAF6-4D4D-9789-110A2B05844D}" type="slidenum">
              <a:rPr lang="en-US" smtClean="0"/>
              <a:pPr/>
              <a:t>‹#›</a:t>
            </a:fld>
            <a:endParaRPr lang="en-US"/>
          </a:p>
        </p:txBody>
      </p:sp>
      <p:sp>
        <p:nvSpPr>
          <p:cNvPr id="5" name="Content Placeholder 6"/>
          <p:cNvSpPr>
            <a:spLocks noGrp="1"/>
          </p:cNvSpPr>
          <p:nvPr>
            <p:ph sz="quarter" idx="12"/>
          </p:nvPr>
        </p:nvSpPr>
        <p:spPr>
          <a:xfrm>
            <a:off x="486834" y="1164167"/>
            <a:ext cx="8180916" cy="5080000"/>
          </a:xfrm>
        </p:spPr>
        <p:txBody>
          <a:bodyPr/>
          <a:lstStyle>
            <a:lvl5pPr marL="960120"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98181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6" name="Picture 5" descr="components-small.jpg"/>
          <p:cNvPicPr>
            <a:picLocks noChangeAspect="1"/>
          </p:cNvPicPr>
          <p:nvPr userDrawn="1"/>
        </p:nvPicPr>
        <p:blipFill>
          <a:blip r:embed="rId2">
            <a:alphaModFix amt="24000"/>
          </a:blip>
          <a:srcRect r="8963"/>
          <a:stretch>
            <a:fillRect/>
          </a:stretch>
        </p:blipFill>
        <p:spPr>
          <a:xfrm>
            <a:off x="5166793" y="4279907"/>
            <a:ext cx="3977217" cy="2451100"/>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7" name="Content Placeholder 6"/>
          <p:cNvSpPr>
            <a:spLocks noGrp="1"/>
          </p:cNvSpPr>
          <p:nvPr>
            <p:ph sz="quarter" idx="10"/>
          </p:nvPr>
        </p:nvSpPr>
        <p:spPr>
          <a:xfrm>
            <a:off x="486834" y="1164167"/>
            <a:ext cx="8180916" cy="5080000"/>
          </a:xfrm>
        </p:spPr>
        <p:txBody>
          <a:bodyPr/>
          <a:lstStyle>
            <a:lvl5pPr marL="960120"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4123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6" name="Picture 5" descr="components-small.jpg"/>
          <p:cNvPicPr>
            <a:picLocks noChangeAspect="1"/>
          </p:cNvPicPr>
          <p:nvPr userDrawn="1"/>
        </p:nvPicPr>
        <p:blipFill>
          <a:blip r:embed="rId2">
            <a:alphaModFix amt="15000"/>
          </a:blip>
          <a:srcRect r="-11059" b="49655"/>
          <a:stretch>
            <a:fillRect/>
          </a:stretch>
        </p:blipFill>
        <p:spPr>
          <a:xfrm>
            <a:off x="117909" y="3926441"/>
            <a:ext cx="9362611" cy="2381227"/>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7" name="Content Placeholder 6"/>
          <p:cNvSpPr>
            <a:spLocks noGrp="1"/>
          </p:cNvSpPr>
          <p:nvPr>
            <p:ph sz="quarter" idx="10"/>
          </p:nvPr>
        </p:nvSpPr>
        <p:spPr>
          <a:xfrm>
            <a:off x="486834" y="1164167"/>
            <a:ext cx="8180916" cy="5080000"/>
          </a:xfrm>
        </p:spPr>
        <p:txBody>
          <a:bodyPr/>
          <a:lstStyle>
            <a:lvl5pPr marL="960120" indent="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4123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Tree>
    <p:extLst>
      <p:ext uri="{BB962C8B-B14F-4D97-AF65-F5344CB8AC3E}">
        <p14:creationId xmlns:p14="http://schemas.microsoft.com/office/powerpoint/2010/main" val="13714123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xed Headline Larg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708548" y="544006"/>
            <a:ext cx="7684045" cy="360447"/>
          </a:xfrm>
        </p:spPr>
        <p:txBody>
          <a:bodyPr>
            <a:noAutofit/>
          </a:bodyPr>
          <a:lstStyle>
            <a:lvl1pPr marL="0" indent="0" algn="r">
              <a:buFontTx/>
              <a:buNone/>
              <a:defRPr sz="2400" baseline="0">
                <a:solidFill>
                  <a:schemeClr val="accent5"/>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smtClean="0"/>
              <a:t>Click to edit Master text styles</a:t>
            </a:r>
          </a:p>
        </p:txBody>
      </p:sp>
      <p:sp>
        <p:nvSpPr>
          <p:cNvPr id="6"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8" name="Title 7"/>
          <p:cNvSpPr>
            <a:spLocks noGrp="1"/>
          </p:cNvSpPr>
          <p:nvPr>
            <p:ph type="title"/>
          </p:nvPr>
        </p:nvSpPr>
        <p:spPr>
          <a:xfrm>
            <a:off x="3418417" y="984870"/>
            <a:ext cx="4974166" cy="708471"/>
          </a:xfrm>
        </p:spPr>
        <p:txBody>
          <a:bodyPr anchor="t" anchorCtr="0"/>
          <a:lstStyle>
            <a:lvl1pPr algn="r">
              <a:lnSpc>
                <a:spcPct val="80000"/>
              </a:lnSpc>
              <a:defRPr sz="4800" cap="all"/>
            </a:lvl1pPr>
          </a:lstStyle>
          <a:p>
            <a:r>
              <a:rPr lang="en-US"/>
              <a:t>Click to edit Master title style</a:t>
            </a:r>
          </a:p>
        </p:txBody>
      </p:sp>
    </p:spTree>
    <p:extLst>
      <p:ext uri="{BB962C8B-B14F-4D97-AF65-F5344CB8AC3E}">
        <p14:creationId xmlns:p14="http://schemas.microsoft.com/office/powerpoint/2010/main" val="251653726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Tree>
    <p:extLst>
      <p:ext uri="{BB962C8B-B14F-4D97-AF65-F5344CB8AC3E}">
        <p14:creationId xmlns:p14="http://schemas.microsoft.com/office/powerpoint/2010/main" val="191253213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xed Headlin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76250" y="189770"/>
            <a:ext cx="8148638" cy="360447"/>
          </a:xfrm>
        </p:spPr>
        <p:txBody>
          <a:bodyPr>
            <a:noAutofit/>
          </a:bodyPr>
          <a:lstStyle>
            <a:lvl1pPr marL="0" indent="0" algn="l">
              <a:buFontTx/>
              <a:buNone/>
              <a:defRPr sz="1800" baseline="0">
                <a:solidFill>
                  <a:schemeClr val="accent5"/>
                </a:solidFill>
              </a:defRPr>
            </a:lvl1pPr>
            <a:lvl2pPr marL="457200" indent="0" algn="r">
              <a:buFontTx/>
              <a:buNone/>
              <a:defRPr sz="1400" baseline="0">
                <a:solidFill>
                  <a:schemeClr val="bg1">
                    <a:lumMod val="85000"/>
                  </a:schemeClr>
                </a:solidFill>
              </a:defRPr>
            </a:lvl2pPr>
            <a:lvl3pPr marL="914400" indent="0" algn="r">
              <a:buFontTx/>
              <a:buNone/>
              <a:defRPr sz="1400" baseline="0">
                <a:solidFill>
                  <a:schemeClr val="bg1">
                    <a:lumMod val="85000"/>
                  </a:schemeClr>
                </a:solidFill>
              </a:defRPr>
            </a:lvl3pPr>
            <a:lvl4pPr marL="1371600" indent="0" algn="r">
              <a:buFontTx/>
              <a:buNone/>
              <a:defRPr sz="1400" baseline="0">
                <a:solidFill>
                  <a:schemeClr val="bg1">
                    <a:lumMod val="85000"/>
                  </a:schemeClr>
                </a:solidFill>
              </a:defRPr>
            </a:lvl4pPr>
            <a:lvl5pPr marL="1828800" indent="0" algn="r">
              <a:buFontTx/>
              <a:buNone/>
              <a:defRPr sz="1400" baseline="0">
                <a:solidFill>
                  <a:schemeClr val="bg1">
                    <a:lumMod val="85000"/>
                  </a:schemeClr>
                </a:solidFill>
              </a:defRPr>
            </a:lvl5pPr>
          </a:lstStyle>
          <a:p>
            <a:pPr lvl="0"/>
            <a:r>
              <a:rPr lang="en-US" dirty="0" smtClean="0"/>
              <a:t>Click to edit Master text styles</a:t>
            </a:r>
          </a:p>
        </p:txBody>
      </p:sp>
      <p:sp>
        <p:nvSpPr>
          <p:cNvPr id="6"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8" name="Title 7"/>
          <p:cNvSpPr>
            <a:spLocks noGrp="1"/>
          </p:cNvSpPr>
          <p:nvPr>
            <p:ph type="title"/>
          </p:nvPr>
        </p:nvSpPr>
        <p:spPr>
          <a:xfrm>
            <a:off x="476250" y="567133"/>
            <a:ext cx="8148638" cy="708471"/>
          </a:xfrm>
        </p:spPr>
        <p:txBody>
          <a:bodyPr tIns="0" anchor="t" anchorCtr="0"/>
          <a:lstStyle>
            <a:lvl1pPr algn="l">
              <a:defRPr sz="2800" cap="all"/>
            </a:lvl1pPr>
          </a:lstStyle>
          <a:p>
            <a:r>
              <a:rPr lang="en-US" dirty="0"/>
              <a:t>Click to edit Master title style</a:t>
            </a:r>
          </a:p>
        </p:txBody>
      </p:sp>
      <p:sp>
        <p:nvSpPr>
          <p:cNvPr id="11" name="Content Placeholder 10"/>
          <p:cNvSpPr>
            <a:spLocks noGrp="1"/>
          </p:cNvSpPr>
          <p:nvPr>
            <p:ph sz="quarter" idx="11"/>
          </p:nvPr>
        </p:nvSpPr>
        <p:spPr>
          <a:xfrm>
            <a:off x="476251" y="1555752"/>
            <a:ext cx="5503333" cy="4646613"/>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Rectangle 11"/>
          <p:cNvSpPr/>
          <p:nvPr userDrawn="1"/>
        </p:nvSpPr>
        <p:spPr>
          <a:xfrm>
            <a:off x="6117173" y="1555752"/>
            <a:ext cx="2507721" cy="46466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13"/>
          <p:cNvSpPr>
            <a:spLocks noGrp="1"/>
          </p:cNvSpPr>
          <p:nvPr>
            <p:ph sz="quarter" idx="12"/>
          </p:nvPr>
        </p:nvSpPr>
        <p:spPr>
          <a:xfrm>
            <a:off x="6223001" y="1743824"/>
            <a:ext cx="2275418" cy="4320429"/>
          </a:xfrm>
        </p:spPr>
        <p:txBody>
          <a:bodyPr/>
          <a:lstStyle>
            <a:lvl1pPr marL="182880" indent="-182880">
              <a:buFont typeface="Arial"/>
              <a:buChar char="•"/>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9411513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err="1" smtClean="0"/>
              <a:t>Master</a:t>
            </a:r>
            <a:r>
              <a:rPr lang="en-US" dirty="0" smtClean="0"/>
              <a:t> title style</a:t>
            </a:r>
            <a:endParaRPr lang="en-US" dirty="0"/>
          </a:p>
        </p:txBody>
      </p:sp>
      <p:sp>
        <p:nvSpPr>
          <p:cNvPr id="3" name="Content Placeholder 2"/>
          <p:cNvSpPr>
            <a:spLocks noGrp="1"/>
          </p:cNvSpPr>
          <p:nvPr>
            <p:ph idx="1"/>
          </p:nvPr>
        </p:nvSpPr>
        <p:spPr>
          <a:xfrm>
            <a:off x="486842" y="1195917"/>
            <a:ext cx="3989917" cy="4976283"/>
          </a:xfrm>
        </p:spPr>
        <p:txBody>
          <a:bodyPr/>
          <a:lstStyle>
            <a:lvl5pPr marL="960120" indent="0">
              <a:buNone/>
              <a:defRPr sz="16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sp>
        <p:nvSpPr>
          <p:cNvPr id="8" name="Content Placeholder 7"/>
          <p:cNvSpPr>
            <a:spLocks noGrp="1"/>
          </p:cNvSpPr>
          <p:nvPr>
            <p:ph sz="quarter" idx="10"/>
          </p:nvPr>
        </p:nvSpPr>
        <p:spPr>
          <a:xfrm>
            <a:off x="4730750" y="1195917"/>
            <a:ext cx="3937000" cy="4976283"/>
          </a:xfrm>
        </p:spPr>
        <p:txBody>
          <a:bodyPr/>
          <a:lstStyle>
            <a:lvl5pPr marL="1234440">
              <a:buNone/>
              <a:defRPr sz="1600">
                <a:latin typeface="Calibri"/>
                <a:cs typeface="Calibri"/>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3177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86843" y="254005"/>
            <a:ext cx="8180917" cy="77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486843" y="1164168"/>
            <a:ext cx="8180917" cy="512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p>
            <a:pPr lvl="0"/>
            <a:r>
              <a:rPr lang="en-US" dirty="0" smtClean="0"/>
              <a:t>Click to edit Master text styles</a:t>
            </a:r>
          </a:p>
          <a:p>
            <a:pPr lvl="1"/>
            <a:r>
              <a:rPr lang="en-US" dirty="0" smtClean="0"/>
              <a:t>Second leve</a:t>
            </a:r>
          </a:p>
          <a:p>
            <a:pPr lvl="2"/>
            <a:r>
              <a:rPr lang="en-US" dirty="0" smtClean="0"/>
              <a:t>Third level</a:t>
            </a:r>
          </a:p>
          <a:p>
            <a:pPr lvl="3"/>
            <a:r>
              <a:rPr lang="en-US" dirty="0" smtClean="0"/>
              <a:t>Fourth level</a:t>
            </a:r>
          </a:p>
        </p:txBody>
      </p:sp>
      <p:sp>
        <p:nvSpPr>
          <p:cNvPr id="2" name="Slide Number Placeholder 1"/>
          <p:cNvSpPr>
            <a:spLocks noGrp="1"/>
          </p:cNvSpPr>
          <p:nvPr>
            <p:ph type="sldNum" sz="quarter" idx="4"/>
          </p:nvPr>
        </p:nvSpPr>
        <p:spPr>
          <a:xfrm>
            <a:off x="190500" y="6365880"/>
            <a:ext cx="518038" cy="365125"/>
          </a:xfrm>
          <a:prstGeom prst="rect">
            <a:avLst/>
          </a:prstGeom>
        </p:spPr>
        <p:txBody>
          <a:bodyPr vert="horz" lIns="91440" tIns="45720" rIns="91440" bIns="45720" rtlCol="0" anchor="ctr"/>
          <a:lstStyle>
            <a:lvl1pPr algn="l">
              <a:defRPr sz="1000">
                <a:solidFill>
                  <a:schemeClr val="tx1">
                    <a:tint val="75000"/>
                  </a:schemeClr>
                </a:solidFill>
                <a:latin typeface="Calibri"/>
                <a:cs typeface="Calibri"/>
              </a:defRPr>
            </a:lvl1pPr>
          </a:lstStyle>
          <a:p>
            <a:fld id="{133CF2A4-CAF6-4D4D-9789-110A2B05844D}" type="slidenum">
              <a:rPr lang="en-US" smtClean="0"/>
              <a:pPr/>
              <a:t>‹#›</a:t>
            </a:fld>
            <a:endParaRPr lang="en-US"/>
          </a:p>
        </p:txBody>
      </p:sp>
      <p:cxnSp>
        <p:nvCxnSpPr>
          <p:cNvPr id="5" name="Straight Connector 4"/>
          <p:cNvCxnSpPr/>
          <p:nvPr userDrawn="1"/>
        </p:nvCxnSpPr>
        <p:spPr>
          <a:xfrm rot="10800000">
            <a:off x="190500" y="6286751"/>
            <a:ext cx="8756518" cy="1588"/>
          </a:xfrm>
          <a:prstGeom prst="line">
            <a:avLst/>
          </a:prstGeom>
          <a:ln>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pic>
        <p:nvPicPr>
          <p:cNvPr id="6" name="Picture 5" descr="Sonatype-logo.png"/>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4" r:id="rId17"/>
    <p:sldLayoutId id="2147483718" r:id="rId18"/>
  </p:sldLayoutIdLst>
  <p:timing>
    <p:tnLst>
      <p:par>
        <p:cTn xmlns:p14="http://schemas.microsoft.com/office/powerpoint/2010/main" id="1" dur="indefinite" restart="never" nodeType="tmRoot"/>
      </p:par>
    </p:tnLst>
  </p:timing>
  <p:hf hdr="0" ftr="0"/>
  <p:txStyles>
    <p:title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p:titleStyle>
    <p:bodyStyle>
      <a:lvl1pPr marL="0" indent="0" algn="l" defTabSz="457200" rtl="0" eaLnBrk="1" fontAlgn="base" hangingPunct="1">
        <a:spcBef>
          <a:spcPct val="20000"/>
        </a:spcBef>
        <a:spcAft>
          <a:spcPct val="0"/>
        </a:spcAft>
        <a:buFont typeface="Arial" charset="0"/>
        <a:buNone/>
        <a:defRPr sz="2400" b="0" i="0" kern="1200">
          <a:solidFill>
            <a:schemeClr val="accent5"/>
          </a:solidFill>
          <a:latin typeface="Calibri"/>
          <a:ea typeface="ＭＳ Ｐゴシック" charset="0"/>
          <a:cs typeface="Calibri"/>
        </a:defRPr>
      </a:lvl1pPr>
      <a:lvl2pPr marL="283464" indent="-283464" algn="l" defTabSz="457200" rtl="0" eaLnBrk="1" fontAlgn="base" hangingPunct="1">
        <a:spcBef>
          <a:spcPct val="20000"/>
        </a:spcBef>
        <a:spcAft>
          <a:spcPct val="0"/>
        </a:spcAft>
        <a:buClr>
          <a:schemeClr val="accent1"/>
        </a:buClr>
        <a:buFont typeface="Arial" charset="0"/>
        <a:buChar char="•"/>
        <a:defRPr sz="2000" b="0" i="0" kern="1200">
          <a:solidFill>
            <a:srgbClr val="4D4D4D"/>
          </a:solidFill>
          <a:latin typeface="Calibri"/>
          <a:ea typeface="ＭＳ Ｐゴシック" charset="0"/>
          <a:cs typeface="Calibri"/>
        </a:defRPr>
      </a:lvl2pPr>
      <a:lvl3pPr marL="594360" indent="-228600" algn="l" defTabSz="457200" rtl="0" eaLnBrk="1" fontAlgn="base" hangingPunct="1">
        <a:spcBef>
          <a:spcPct val="20000"/>
        </a:spcBef>
        <a:spcAft>
          <a:spcPct val="0"/>
        </a:spcAft>
        <a:buFont typeface="Arial" charset="0"/>
        <a:buChar char="•"/>
        <a:defRPr sz="1800" b="0" i="0" kern="1200">
          <a:solidFill>
            <a:srgbClr val="575757"/>
          </a:solidFill>
          <a:latin typeface="Calibri"/>
          <a:ea typeface="ＭＳ Ｐゴシック" charset="0"/>
          <a:cs typeface="Calibri"/>
        </a:defRPr>
      </a:lvl3pPr>
      <a:lvl4pPr marL="960120" indent="-228600" algn="l" defTabSz="457200" rtl="0" eaLnBrk="1" fontAlgn="base" hangingPunct="1">
        <a:spcBef>
          <a:spcPct val="20000"/>
        </a:spcBef>
        <a:spcAft>
          <a:spcPct val="0"/>
        </a:spcAft>
        <a:buClr>
          <a:schemeClr val="accent4"/>
        </a:buClr>
        <a:buFont typeface="Arial" charset="0"/>
        <a:buChar char="•"/>
        <a:defRPr sz="1600" b="0" i="0" kern="1200">
          <a:solidFill>
            <a:srgbClr val="4D4D4D"/>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www.usenix.org/system/files/login/articles/15_geer_0.pdf" TargetMode="External"/><Relationship Id="rId5" Type="http://schemas.openxmlformats.org/officeDocument/2006/relationships/image" Target="../media/image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9.png"/><Relationship Id="rId18"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36.png"/><Relationship Id="rId18"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3.png"/><Relationship Id="rId1" Type="http://schemas.openxmlformats.org/officeDocument/2006/relationships/slideLayout" Target="../slideLayouts/slideLayout17.xml"/><Relationship Id="rId2"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9.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53.png"/><Relationship Id="rId13"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9.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2.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onatyp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910" y="6419873"/>
            <a:ext cx="1371117" cy="286347"/>
          </a:xfrm>
          <a:prstGeom prst="rect">
            <a:avLst/>
          </a:prstGeom>
        </p:spPr>
      </p:pic>
      <p:sp>
        <p:nvSpPr>
          <p:cNvPr id="14" name="Rectangle 13"/>
          <p:cNvSpPr/>
          <p:nvPr/>
        </p:nvSpPr>
        <p:spPr>
          <a:xfrm>
            <a:off x="0" y="1617885"/>
            <a:ext cx="9144000" cy="3382211"/>
          </a:xfrm>
          <a:prstGeom prst="rect">
            <a:avLst/>
          </a:prstGeom>
          <a:gradFill flip="none" rotWithShape="1">
            <a:gsLst>
              <a:gs pos="0">
                <a:schemeClr val="bg1">
                  <a:lumMod val="85000"/>
                </a:schemeClr>
              </a:gs>
              <a:gs pos="49000">
                <a:schemeClr val="bg1"/>
              </a:gs>
              <a:gs pos="100000">
                <a:schemeClr val="bg1">
                  <a:lumMod val="85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Sonatyp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34" y="2885886"/>
            <a:ext cx="2537355" cy="529905"/>
          </a:xfrm>
          <a:prstGeom prst="rect">
            <a:avLst/>
          </a:prstGeom>
        </p:spPr>
      </p:pic>
      <p:pic>
        <p:nvPicPr>
          <p:cNvPr id="9" name="Picture 8" descr="sonatype_image-bottom.jpg"/>
          <p:cNvPicPr>
            <a:picLocks noChangeAspect="1"/>
          </p:cNvPicPr>
          <p:nvPr/>
        </p:nvPicPr>
        <p:blipFill>
          <a:blip r:embed="rId4">
            <a:alphaModFix/>
          </a:blip>
          <a:srcRect b="37126"/>
          <a:stretch>
            <a:fillRect/>
          </a:stretch>
        </p:blipFill>
        <p:spPr>
          <a:xfrm>
            <a:off x="0" y="4989519"/>
            <a:ext cx="9144000" cy="1868487"/>
          </a:xfrm>
          <a:prstGeom prst="rect">
            <a:avLst/>
          </a:prstGeom>
        </p:spPr>
      </p:pic>
      <p:pic>
        <p:nvPicPr>
          <p:cNvPr id="11" name="Picture 10" descr="sonatype_image-top.jpg"/>
          <p:cNvPicPr>
            <a:picLocks noChangeAspect="1"/>
          </p:cNvPicPr>
          <p:nvPr/>
        </p:nvPicPr>
        <p:blipFill>
          <a:blip r:embed="rId5">
            <a:alphaModFix/>
          </a:blip>
          <a:srcRect t="33047"/>
          <a:stretch>
            <a:fillRect/>
          </a:stretch>
        </p:blipFill>
        <p:spPr>
          <a:xfrm>
            <a:off x="0" y="0"/>
            <a:ext cx="9144000" cy="1981199"/>
          </a:xfrm>
          <a:prstGeom prst="rect">
            <a:avLst/>
          </a:prstGeom>
        </p:spPr>
      </p:pic>
      <p:sp>
        <p:nvSpPr>
          <p:cNvPr id="12" name="Slide Number Placeholder 11"/>
          <p:cNvSpPr>
            <a:spLocks noGrp="1"/>
          </p:cNvSpPr>
          <p:nvPr>
            <p:ph type="sldNum" sz="quarter" idx="4"/>
          </p:nvPr>
        </p:nvSpPr>
        <p:spPr/>
        <p:txBody>
          <a:bodyPr/>
          <a:lstStyle/>
          <a:p>
            <a:fld id="{133CF2A4-CAF6-4D4D-9789-110A2B05844D}" type="slidenum">
              <a:rPr lang="en-US" smtClean="0"/>
              <a:pPr/>
              <a:t>1</a:t>
            </a:fld>
            <a:endParaRPr lang="en-US"/>
          </a:p>
        </p:txBody>
      </p:sp>
      <p:sp>
        <p:nvSpPr>
          <p:cNvPr id="17" name="Content Placeholder 2"/>
          <p:cNvSpPr txBox="1">
            <a:spLocks/>
          </p:cNvSpPr>
          <p:nvPr/>
        </p:nvSpPr>
        <p:spPr bwMode="auto">
          <a:xfrm>
            <a:off x="3121379" y="2219851"/>
            <a:ext cx="5526068" cy="1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spcBef>
                <a:spcPts val="0"/>
              </a:spcBef>
              <a:spcAft>
                <a:spcPts val="0"/>
              </a:spcAft>
              <a:buSzPct val="25000"/>
            </a:pPr>
            <a:r>
              <a:rPr lang="en-US" sz="3200" dirty="0" smtClean="0">
                <a:latin typeface="Avenir Black"/>
                <a:ea typeface="Calibri"/>
                <a:cs typeface="Avenir Black"/>
                <a:sym typeface="Calibri"/>
              </a:rPr>
              <a:t>The Illusion of Control:</a:t>
            </a:r>
          </a:p>
          <a:p>
            <a:pPr lvl="0">
              <a:spcBef>
                <a:spcPts val="0"/>
              </a:spcBef>
              <a:spcAft>
                <a:spcPts val="0"/>
              </a:spcAft>
              <a:buSzPct val="25000"/>
            </a:pPr>
            <a:r>
              <a:rPr lang="en-US" sz="2000" i="1" dirty="0" smtClean="0">
                <a:latin typeface="Avenir Black"/>
                <a:ea typeface="Calibri"/>
                <a:cs typeface="Avenir Black"/>
                <a:sym typeface="Calibri"/>
              </a:rPr>
              <a:t>Secrets Within Your Software Supply Chain</a:t>
            </a:r>
            <a:endParaRPr lang="en-US" sz="1600" i="1" dirty="0">
              <a:latin typeface="Avenir Black"/>
              <a:ea typeface="Calibri"/>
              <a:cs typeface="Avenir Black"/>
              <a:sym typeface="Calibri"/>
            </a:endParaRPr>
          </a:p>
          <a:p>
            <a:pPr lvl="0">
              <a:spcBef>
                <a:spcPts val="0"/>
              </a:spcBef>
              <a:defRPr/>
            </a:pPr>
            <a:endParaRPr lang="en-US" sz="2000" spc="-50" dirty="0" smtClean="0">
              <a:solidFill>
                <a:schemeClr val="bg1">
                  <a:lumMod val="50000"/>
                </a:schemeClr>
              </a:solidFill>
              <a:latin typeface="Avenir Book"/>
              <a:cs typeface="Avenir Book"/>
            </a:endParaRPr>
          </a:p>
          <a:p>
            <a:pPr lvl="0">
              <a:spcBef>
                <a:spcPts val="0"/>
              </a:spcBef>
              <a:defRPr/>
            </a:pPr>
            <a:r>
              <a:rPr lang="en-US" sz="1600" spc="-50" dirty="0" smtClean="0">
                <a:latin typeface="Avenir Book"/>
                <a:cs typeface="Avenir Book"/>
              </a:rPr>
              <a:t>Derek E. Weeks</a:t>
            </a:r>
            <a:endParaRPr lang="en-US" sz="1600" spc="-50" dirty="0">
              <a:latin typeface="Avenir Book"/>
              <a:cs typeface="Avenir Book"/>
            </a:endParaRPr>
          </a:p>
          <a:p>
            <a:pPr lvl="0">
              <a:spcBef>
                <a:spcPts val="0"/>
              </a:spcBef>
              <a:defRPr/>
            </a:pPr>
            <a:r>
              <a:rPr lang="en-US" sz="1600" spc="-50" dirty="0" smtClean="0">
                <a:latin typeface="Avenir Book"/>
                <a:cs typeface="Avenir Book"/>
              </a:rPr>
              <a:t>VP and Rugged DevOps Advocate</a:t>
            </a:r>
          </a:p>
          <a:p>
            <a:pPr lvl="0">
              <a:spcBef>
                <a:spcPts val="0"/>
              </a:spcBef>
              <a:defRPr/>
            </a:pPr>
            <a:r>
              <a:rPr lang="en-US" sz="1600" spc="-50" dirty="0" smtClean="0">
                <a:latin typeface="Avenir Book"/>
                <a:cs typeface="Avenir Book"/>
              </a:rPr>
              <a:t>     @</a:t>
            </a:r>
            <a:r>
              <a:rPr lang="en-US" sz="1600" b="1" spc="-50" dirty="0" smtClean="0">
                <a:latin typeface="Avenir Book"/>
                <a:cs typeface="Avenir Book"/>
              </a:rPr>
              <a:t>weeks</a:t>
            </a:r>
            <a:r>
              <a:rPr lang="en-US" sz="1600" spc="-50" dirty="0" smtClean="0">
                <a:latin typeface="Avenir Book"/>
                <a:cs typeface="Avenir Book"/>
              </a:rPr>
              <a:t>tweets</a:t>
            </a:r>
          </a:p>
        </p:txBody>
      </p:sp>
      <p:pic>
        <p:nvPicPr>
          <p:cNvPr id="13" name="Picture 12"/>
          <p:cNvPicPr>
            <a:picLocks noChangeAspect="1"/>
          </p:cNvPicPr>
          <p:nvPr/>
        </p:nvPicPr>
        <p:blipFill>
          <a:blip r:embed="rId6"/>
          <a:stretch>
            <a:fillRect/>
          </a:stretch>
        </p:blipFill>
        <p:spPr>
          <a:xfrm>
            <a:off x="3196109" y="3854132"/>
            <a:ext cx="247048" cy="247048"/>
          </a:xfrm>
          <a:prstGeom prst="rect">
            <a:avLst/>
          </a:prstGeom>
        </p:spPr>
      </p:pic>
    </p:spTree>
    <p:extLst>
      <p:ext uri="{BB962C8B-B14F-4D97-AF65-F5344CB8AC3E}">
        <p14:creationId xmlns:p14="http://schemas.microsoft.com/office/powerpoint/2010/main" val="7043960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rassembly-duo.jpg"/>
          <p:cNvPicPr>
            <a:picLocks noChangeAspect="1"/>
          </p:cNvPicPr>
          <p:nvPr/>
        </p:nvPicPr>
        <p:blipFill rotWithShape="1">
          <a:blip r:embed="rId2"/>
          <a:srcRect t="12287" r="13463"/>
          <a:stretch/>
        </p:blipFill>
        <p:spPr>
          <a:xfrm>
            <a:off x="-1" y="0"/>
            <a:ext cx="9144001" cy="5042556"/>
          </a:xfrm>
          <a:prstGeom prst="rect">
            <a:avLst/>
          </a:prstGeom>
        </p:spPr>
      </p:pic>
      <p:grpSp>
        <p:nvGrpSpPr>
          <p:cNvPr id="4" name="Group 3"/>
          <p:cNvGrpSpPr/>
          <p:nvPr/>
        </p:nvGrpSpPr>
        <p:grpSpPr>
          <a:xfrm>
            <a:off x="153737" y="6366600"/>
            <a:ext cx="1708954" cy="321845"/>
            <a:chOff x="7435045" y="98778"/>
            <a:chExt cx="1708954" cy="321845"/>
          </a:xfrm>
        </p:grpSpPr>
        <p:pic>
          <p:nvPicPr>
            <p:cNvPr id="5" name="Picture 4"/>
            <p:cNvPicPr>
              <a:picLocks noChangeAspect="1"/>
            </p:cNvPicPr>
            <p:nvPr/>
          </p:nvPicPr>
          <p:blipFill>
            <a:blip r:embed="rId3"/>
            <a:stretch>
              <a:fillRect/>
            </a:stretch>
          </p:blipFill>
          <p:spPr>
            <a:xfrm>
              <a:off x="7435045" y="173575"/>
              <a:ext cx="247048" cy="247048"/>
            </a:xfrm>
            <a:prstGeom prst="rect">
              <a:avLst/>
            </a:prstGeom>
          </p:spPr>
        </p:pic>
        <p:sp>
          <p:nvSpPr>
            <p:cNvPr id="6" name="TextBox 5"/>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
        <p:nvSpPr>
          <p:cNvPr id="2" name="Rounded Rectangle 1"/>
          <p:cNvSpPr/>
          <p:nvPr/>
        </p:nvSpPr>
        <p:spPr bwMode="gray">
          <a:xfrm>
            <a:off x="836707"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highest</a:t>
            </a:r>
          </a:p>
          <a:p>
            <a:pPr algn="ctr"/>
            <a:r>
              <a:rPr lang="en-US" dirty="0" smtClean="0">
                <a:solidFill>
                  <a:schemeClr val="bg1"/>
                </a:solidFill>
              </a:rPr>
              <a:t>quality</a:t>
            </a:r>
          </a:p>
          <a:p>
            <a:pPr algn="ctr"/>
            <a:r>
              <a:rPr lang="en-US" dirty="0" smtClean="0">
                <a:solidFill>
                  <a:schemeClr val="bg1"/>
                </a:solidFill>
              </a:rPr>
              <a:t>parts</a:t>
            </a:r>
            <a:endParaRPr lang="en-US" dirty="0">
              <a:solidFill>
                <a:schemeClr val="bg1"/>
              </a:solidFill>
            </a:endParaRPr>
          </a:p>
        </p:txBody>
      </p:sp>
      <p:sp>
        <p:nvSpPr>
          <p:cNvPr id="7" name="Rounded Rectangle 6"/>
          <p:cNvSpPr/>
          <p:nvPr/>
        </p:nvSpPr>
        <p:spPr bwMode="gray">
          <a:xfrm>
            <a:off x="3690653"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fewest </a:t>
            </a:r>
          </a:p>
          <a:p>
            <a:pPr algn="ctr"/>
            <a:r>
              <a:rPr lang="en-US" dirty="0" smtClean="0">
                <a:solidFill>
                  <a:schemeClr val="bg1"/>
                </a:solidFill>
              </a:rPr>
              <a:t>and </a:t>
            </a:r>
          </a:p>
          <a:p>
            <a:pPr algn="ctr"/>
            <a:r>
              <a:rPr lang="en-US" dirty="0" smtClean="0">
                <a:solidFill>
                  <a:schemeClr val="bg1"/>
                </a:solidFill>
              </a:rPr>
              <a:t>best suppliers</a:t>
            </a:r>
            <a:endParaRPr lang="en-US" dirty="0">
              <a:solidFill>
                <a:schemeClr val="bg1"/>
              </a:solidFill>
            </a:endParaRPr>
          </a:p>
        </p:txBody>
      </p:sp>
      <p:sp>
        <p:nvSpPr>
          <p:cNvPr id="8" name="Rounded Rectangle 7"/>
          <p:cNvSpPr/>
          <p:nvPr/>
        </p:nvSpPr>
        <p:spPr bwMode="gray">
          <a:xfrm>
            <a:off x="6544599"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a:solidFill>
                  <a:schemeClr val="bg1"/>
                </a:solidFill>
              </a:rPr>
              <a:t>v</a:t>
            </a:r>
            <a:r>
              <a:rPr lang="en-US" dirty="0" smtClean="0">
                <a:solidFill>
                  <a:schemeClr val="bg1"/>
                </a:solidFill>
              </a:rPr>
              <a:t>isibility</a:t>
            </a:r>
          </a:p>
          <a:p>
            <a:pPr algn="ctr"/>
            <a:r>
              <a:rPr lang="en-US" dirty="0" smtClean="0">
                <a:solidFill>
                  <a:schemeClr val="bg1"/>
                </a:solidFill>
              </a:rPr>
              <a:t>and </a:t>
            </a:r>
          </a:p>
          <a:p>
            <a:pPr algn="ctr"/>
            <a:r>
              <a:rPr lang="en-US" dirty="0" smtClean="0">
                <a:solidFill>
                  <a:schemeClr val="bg1"/>
                </a:solidFill>
              </a:rPr>
              <a:t>traceability</a:t>
            </a:r>
            <a:endParaRPr lang="en-US" dirty="0">
              <a:solidFill>
                <a:schemeClr val="bg1"/>
              </a:solidFill>
            </a:endParaRPr>
          </a:p>
        </p:txBody>
      </p:sp>
    </p:spTree>
    <p:extLst>
      <p:ext uri="{BB962C8B-B14F-4D97-AF65-F5344CB8AC3E}">
        <p14:creationId xmlns:p14="http://schemas.microsoft.com/office/powerpoint/2010/main" val="11107044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02067965_Mediu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903" y="406582"/>
            <a:ext cx="4729606" cy="5455547"/>
          </a:xfrm>
          <a:prstGeom prst="rect">
            <a:avLst/>
          </a:prstGeom>
        </p:spPr>
      </p:pic>
      <p:grpSp>
        <p:nvGrpSpPr>
          <p:cNvPr id="13" name="Group 12"/>
          <p:cNvGrpSpPr/>
          <p:nvPr/>
        </p:nvGrpSpPr>
        <p:grpSpPr>
          <a:xfrm>
            <a:off x="190500" y="6407936"/>
            <a:ext cx="1708954" cy="321845"/>
            <a:chOff x="7435045" y="98778"/>
            <a:chExt cx="1708954" cy="321845"/>
          </a:xfrm>
        </p:grpSpPr>
        <p:pic>
          <p:nvPicPr>
            <p:cNvPr id="14" name="Picture 13"/>
            <p:cNvPicPr>
              <a:picLocks noChangeAspect="1"/>
            </p:cNvPicPr>
            <p:nvPr/>
          </p:nvPicPr>
          <p:blipFill>
            <a:blip r:embed="rId3"/>
            <a:stretch>
              <a:fillRect/>
            </a:stretch>
          </p:blipFill>
          <p:spPr>
            <a:xfrm>
              <a:off x="7435045" y="173575"/>
              <a:ext cx="247048" cy="247048"/>
            </a:xfrm>
            <a:prstGeom prst="rect">
              <a:avLst/>
            </a:prstGeom>
          </p:spPr>
        </p:pic>
        <p:sp>
          <p:nvSpPr>
            <p:cNvPr id="15" name="TextBox 14"/>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1296870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2280" y="2178337"/>
            <a:ext cx="5760530" cy="2083223"/>
          </a:xfrm>
          <a:prstGeom prst="rect">
            <a:avLst/>
          </a:prstGeom>
          <a:noFill/>
        </p:spPr>
        <p:txBody>
          <a:bodyPr wrap="none" lIns="0" rIns="0" rtlCol="0">
            <a:noAutofit/>
          </a:bodyPr>
          <a:lstStyle/>
          <a:p>
            <a:pPr algn="ctr"/>
            <a:r>
              <a:rPr lang="en-US" sz="7200" b="1" dirty="0" smtClean="0">
                <a:solidFill>
                  <a:schemeClr val="accent5"/>
                </a:solidFill>
                <a:latin typeface="Avenir Black"/>
                <a:cs typeface="Avenir Black"/>
              </a:rPr>
              <a:t>106,000</a:t>
            </a:r>
          </a:p>
          <a:p>
            <a:pPr algn="ctr"/>
            <a:r>
              <a:rPr lang="en-US" sz="1600" b="1" dirty="0" smtClean="0">
                <a:solidFill>
                  <a:schemeClr val="accent5"/>
                </a:solidFill>
                <a:latin typeface="Avenir Book"/>
                <a:cs typeface="Avenir Book"/>
              </a:rPr>
              <a:t>Organizations Analyzed</a:t>
            </a:r>
          </a:p>
        </p:txBody>
      </p:sp>
      <p:sp>
        <p:nvSpPr>
          <p:cNvPr id="4" name="Slide Number Placeholder 1"/>
          <p:cNvSpPr>
            <a:spLocks noGrp="1"/>
          </p:cNvSpPr>
          <p:nvPr>
            <p:ph type="sldNum" sz="quarter" idx="4"/>
          </p:nvPr>
        </p:nvSpPr>
        <p:spPr>
          <a:xfrm>
            <a:off x="5240688" y="6003440"/>
            <a:ext cx="3177064" cy="365125"/>
          </a:xfrm>
        </p:spPr>
        <p:txBody>
          <a:bodyPr/>
          <a:lstStyle/>
          <a:p>
            <a:r>
              <a:rPr lang="en-US" dirty="0"/>
              <a:t>Source: </a:t>
            </a:r>
            <a:r>
              <a:rPr lang="en-US" dirty="0">
                <a:solidFill>
                  <a:srgbClr val="A6A6A6"/>
                </a:solidFill>
              </a:rPr>
              <a:t>2015 </a:t>
            </a:r>
            <a:r>
              <a:rPr lang="en-US" dirty="0" smtClean="0"/>
              <a:t>State </a:t>
            </a:r>
            <a:r>
              <a:rPr lang="en-US" dirty="0"/>
              <a:t>of the Software Supply Chain </a:t>
            </a:r>
            <a:r>
              <a:rPr lang="en-US" dirty="0" smtClean="0"/>
              <a:t>Report</a:t>
            </a:r>
            <a:endParaRPr lang="en-US" dirty="0"/>
          </a:p>
        </p:txBody>
      </p:sp>
      <p:pic>
        <p:nvPicPr>
          <p:cNvPr id="8" name="Picture 7" descr="Screen Shot 2015-06-22 at 9.27.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399" y="606777"/>
            <a:ext cx="4101790" cy="5335411"/>
          </a:xfrm>
          <a:prstGeom prst="rect">
            <a:avLst/>
          </a:prstGeom>
          <a:ln>
            <a:noFill/>
          </a:ln>
          <a:effectLst>
            <a:outerShdw blurRad="292100" dist="139700" dir="2700000" algn="tl" rotWithShape="0">
              <a:srgbClr val="333333">
                <a:alpha val="65000"/>
              </a:srgbClr>
            </a:outerShdw>
          </a:effectLst>
        </p:spPr>
      </p:pic>
      <p:grpSp>
        <p:nvGrpSpPr>
          <p:cNvPr id="9" name="Group 8"/>
          <p:cNvGrpSpPr/>
          <p:nvPr/>
        </p:nvGrpSpPr>
        <p:grpSpPr>
          <a:xfrm>
            <a:off x="190500" y="6382076"/>
            <a:ext cx="1708954" cy="321845"/>
            <a:chOff x="7435045" y="98778"/>
            <a:chExt cx="1708954" cy="321845"/>
          </a:xfrm>
        </p:grpSpPr>
        <p:pic>
          <p:nvPicPr>
            <p:cNvPr id="10" name="Picture 9"/>
            <p:cNvPicPr>
              <a:picLocks noChangeAspect="1"/>
            </p:cNvPicPr>
            <p:nvPr/>
          </p:nvPicPr>
          <p:blipFill>
            <a:blip r:embed="rId3"/>
            <a:stretch>
              <a:fillRect/>
            </a:stretch>
          </p:blipFill>
          <p:spPr>
            <a:xfrm>
              <a:off x="7435045" y="173575"/>
              <a:ext cx="247048" cy="247048"/>
            </a:xfrm>
            <a:prstGeom prst="rect">
              <a:avLst/>
            </a:prstGeom>
          </p:spPr>
        </p:pic>
        <p:sp>
          <p:nvSpPr>
            <p:cNvPr id="11" name="TextBox 10"/>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22419734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6-03 at 10.28.51 AM.png"/>
          <p:cNvPicPr>
            <a:picLocks noChangeAspect="1"/>
          </p:cNvPicPr>
          <p:nvPr/>
        </p:nvPicPr>
        <p:blipFill rotWithShape="1">
          <a:blip r:embed="rId2">
            <a:clrChange>
              <a:clrFrom>
                <a:srgbClr val="C5C8C9"/>
              </a:clrFrom>
              <a:clrTo>
                <a:srgbClr val="C5C8C9">
                  <a:alpha val="0"/>
                </a:srgbClr>
              </a:clrTo>
            </a:clrChange>
            <a:extLst>
              <a:ext uri="{28A0092B-C50C-407E-A947-70E740481C1C}">
                <a14:useLocalDpi xmlns:a14="http://schemas.microsoft.com/office/drawing/2010/main" val="0"/>
              </a:ext>
            </a:extLst>
          </a:blip>
          <a:srcRect l="1084" r="1027"/>
          <a:stretch/>
        </p:blipFill>
        <p:spPr>
          <a:xfrm>
            <a:off x="1" y="5"/>
            <a:ext cx="9144000" cy="3285175"/>
          </a:xfrm>
          <a:prstGeom prst="rect">
            <a:avLst/>
          </a:prstGeom>
        </p:spPr>
      </p:pic>
      <p:sp>
        <p:nvSpPr>
          <p:cNvPr id="4" name="Content Placeholder 2"/>
          <p:cNvSpPr txBox="1">
            <a:spLocks/>
          </p:cNvSpPr>
          <p:nvPr/>
        </p:nvSpPr>
        <p:spPr bwMode="auto">
          <a:xfrm>
            <a:off x="3510407" y="3809165"/>
            <a:ext cx="5104063" cy="107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800" b="0" i="0" kern="1200">
                <a:solidFill>
                  <a:schemeClr val="accent6"/>
                </a:solidFill>
                <a:latin typeface="Calibri"/>
                <a:ea typeface="ＭＳ Ｐゴシック" charset="0"/>
                <a:cs typeface="Calibri"/>
              </a:defRPr>
            </a:lvl1pPr>
            <a:lvl2pPr marL="742950" indent="-28575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2pPr>
            <a:lvl3pPr marL="11430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3pPr>
            <a:lvl4pPr marL="1600200" indent="-228600" algn="l" defTabSz="457200" rtl="0" eaLnBrk="1" fontAlgn="base" hangingPunct="1">
              <a:spcBef>
                <a:spcPct val="20000"/>
              </a:spcBef>
              <a:spcAft>
                <a:spcPct val="0"/>
              </a:spcAft>
              <a:buFont typeface="Arial" charset="0"/>
              <a:buChar char="•"/>
              <a:defRPr sz="1600" b="0" i="0" kern="1200">
                <a:solidFill>
                  <a:srgbClr val="4D4D4D"/>
                </a:solidFill>
                <a:latin typeface="Calibri"/>
                <a:ea typeface="ＭＳ Ｐゴシック" charset="0"/>
                <a:cs typeface="Calibri"/>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80000"/>
              </a:lnSpc>
              <a:buNone/>
            </a:pPr>
            <a:r>
              <a:rPr lang="en-US" sz="2400" dirty="0" smtClean="0">
                <a:solidFill>
                  <a:schemeClr val="accent5"/>
                </a:solidFill>
              </a:rPr>
              <a:t>We all have a</a:t>
            </a:r>
          </a:p>
          <a:p>
            <a:pPr marL="0" indent="0" algn="r">
              <a:lnSpc>
                <a:spcPct val="80000"/>
              </a:lnSpc>
              <a:buNone/>
            </a:pPr>
            <a:r>
              <a:rPr lang="en-US" sz="4800" b="1" cap="all" dirty="0" smtClean="0">
                <a:solidFill>
                  <a:srgbClr val="336699"/>
                </a:solidFill>
              </a:rPr>
              <a:t>software </a:t>
            </a:r>
            <a:br>
              <a:rPr lang="en-US" sz="4800" b="1" cap="all" dirty="0" smtClean="0">
                <a:solidFill>
                  <a:srgbClr val="336699"/>
                </a:solidFill>
              </a:rPr>
            </a:br>
            <a:r>
              <a:rPr lang="en-US" sz="4800" b="1" cap="all" dirty="0" smtClean="0">
                <a:solidFill>
                  <a:srgbClr val="336699"/>
                </a:solidFill>
              </a:rPr>
              <a:t>supply chain </a:t>
            </a:r>
            <a:endParaRPr lang="en-US" sz="4800" b="1" cap="all" dirty="0">
              <a:solidFill>
                <a:srgbClr val="336699"/>
              </a:solidFill>
            </a:endParaRPr>
          </a:p>
        </p:txBody>
      </p:sp>
      <p:grpSp>
        <p:nvGrpSpPr>
          <p:cNvPr id="8" name="Group 7"/>
          <p:cNvGrpSpPr/>
          <p:nvPr/>
        </p:nvGrpSpPr>
        <p:grpSpPr>
          <a:xfrm>
            <a:off x="153737" y="6366600"/>
            <a:ext cx="1708954" cy="321845"/>
            <a:chOff x="7435045" y="98778"/>
            <a:chExt cx="1708954" cy="321845"/>
          </a:xfrm>
        </p:grpSpPr>
        <p:pic>
          <p:nvPicPr>
            <p:cNvPr id="9" name="Picture 8"/>
            <p:cNvPicPr>
              <a:picLocks noChangeAspect="1"/>
            </p:cNvPicPr>
            <p:nvPr/>
          </p:nvPicPr>
          <p:blipFill>
            <a:blip r:embed="rId3"/>
            <a:stretch>
              <a:fillRect/>
            </a:stretch>
          </p:blipFill>
          <p:spPr>
            <a:xfrm>
              <a:off x="7435045" y="173575"/>
              <a:ext cx="247048" cy="247048"/>
            </a:xfrm>
            <a:prstGeom prst="rect">
              <a:avLst/>
            </a:prstGeom>
          </p:spPr>
        </p:pic>
        <p:sp>
          <p:nvSpPr>
            <p:cNvPr id="10" name="TextBox 9"/>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2470078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0842" y="4812632"/>
            <a:ext cx="184666" cy="369332"/>
          </a:xfrm>
          <a:prstGeom prst="rect">
            <a:avLst/>
          </a:prstGeom>
          <a:noFill/>
        </p:spPr>
        <p:txBody>
          <a:bodyPr wrap="none" rtlCol="0">
            <a:spAutoFit/>
          </a:bodyPr>
          <a:lstStyle/>
          <a:p>
            <a:endParaRPr lang="en-US" dirty="0" smtClean="0"/>
          </a:p>
        </p:txBody>
      </p:sp>
      <p:sp>
        <p:nvSpPr>
          <p:cNvPr id="19" name="Content Placeholder 2"/>
          <p:cNvSpPr>
            <a:spLocks noGrp="1"/>
          </p:cNvSpPr>
          <p:nvPr>
            <p:ph sz="quarter" idx="10"/>
          </p:nvPr>
        </p:nvSpPr>
        <p:spPr>
          <a:xfrm>
            <a:off x="3660541" y="950367"/>
            <a:ext cx="5104063" cy="4723660"/>
          </a:xfrm>
          <a:prstGeom prst="rect">
            <a:avLst/>
          </a:prstGeom>
        </p:spPr>
        <p:txBody>
          <a:bodyPr/>
          <a:lstStyle/>
          <a:p>
            <a:pPr marL="0" indent="0" algn="r">
              <a:buNone/>
            </a:pPr>
            <a:r>
              <a:rPr lang="en-US" dirty="0">
                <a:solidFill>
                  <a:schemeClr val="accent5"/>
                </a:solidFill>
              </a:rPr>
              <a:t>M</a:t>
            </a:r>
            <a:r>
              <a:rPr lang="en-US" dirty="0" smtClean="0">
                <a:solidFill>
                  <a:schemeClr val="accent5"/>
                </a:solidFill>
              </a:rPr>
              <a:t>odern software development </a:t>
            </a:r>
            <a:r>
              <a:rPr lang="en-US" sz="4800" b="1" cap="all" dirty="0" smtClean="0">
                <a:solidFill>
                  <a:srgbClr val="336699"/>
                </a:solidFill>
              </a:rPr>
              <a:t>has changed</a:t>
            </a:r>
            <a:r>
              <a:rPr lang="en-US" sz="3200" dirty="0" smtClean="0">
                <a:solidFill>
                  <a:srgbClr val="336699"/>
                </a:solidFill>
                <a:latin typeface="Oswald Regular"/>
                <a:cs typeface="Oswald Regular"/>
              </a:rPr>
              <a:t/>
            </a:r>
            <a:br>
              <a:rPr lang="en-US" sz="3200" dirty="0" smtClean="0">
                <a:solidFill>
                  <a:srgbClr val="336699"/>
                </a:solidFill>
                <a:latin typeface="Oswald Regular"/>
                <a:cs typeface="Oswald Regular"/>
              </a:rPr>
            </a:br>
            <a:endParaRPr lang="en-US" dirty="0" smtClean="0">
              <a:solidFill>
                <a:srgbClr val="336699"/>
              </a:solidFill>
              <a:latin typeface="Oswald Regular"/>
              <a:cs typeface="Oswald Regular"/>
            </a:endParaRPr>
          </a:p>
          <a:p>
            <a:pPr marL="0" indent="0" algn="r">
              <a:lnSpc>
                <a:spcPct val="70000"/>
              </a:lnSpc>
              <a:spcBef>
                <a:spcPts val="1752"/>
              </a:spcBef>
              <a:buNone/>
            </a:pPr>
            <a:r>
              <a:rPr lang="en-US" dirty="0" smtClean="0">
                <a:solidFill>
                  <a:schemeClr val="accent5"/>
                </a:solidFill>
              </a:rPr>
              <a:t>Our process</a:t>
            </a:r>
            <a:br>
              <a:rPr lang="en-US" dirty="0" smtClean="0">
                <a:solidFill>
                  <a:schemeClr val="accent5"/>
                </a:solidFill>
              </a:rPr>
            </a:br>
            <a:r>
              <a:rPr lang="en-US" dirty="0" smtClean="0">
                <a:solidFill>
                  <a:schemeClr val="accent5"/>
                </a:solidFill>
              </a:rPr>
              <a:t> </a:t>
            </a:r>
            <a:br>
              <a:rPr lang="en-US" dirty="0" smtClean="0">
                <a:solidFill>
                  <a:schemeClr val="accent5"/>
                </a:solidFill>
              </a:rPr>
            </a:br>
            <a:r>
              <a:rPr lang="en-US" sz="4800" b="1" cap="all" dirty="0" smtClean="0">
                <a:solidFill>
                  <a:srgbClr val="336699"/>
                </a:solidFill>
              </a:rPr>
              <a:t>hasn’t changed</a:t>
            </a:r>
            <a:br>
              <a:rPr lang="en-US" sz="4800" b="1" cap="all" dirty="0" smtClean="0">
                <a:solidFill>
                  <a:srgbClr val="336699"/>
                </a:solidFill>
              </a:rPr>
            </a:br>
            <a:r>
              <a:rPr lang="en-US" sz="4800" b="1" cap="all" dirty="0" smtClean="0">
                <a:solidFill>
                  <a:srgbClr val="336699"/>
                </a:solidFill>
              </a:rPr>
              <a:t>enough </a:t>
            </a:r>
            <a:r>
              <a:rPr lang="en-US" sz="4800" b="1" dirty="0" smtClean="0">
                <a:solidFill>
                  <a:srgbClr val="5F5F5F"/>
                </a:solidFill>
              </a:rPr>
              <a:t/>
            </a:r>
            <a:br>
              <a:rPr lang="en-US" sz="4800" b="1" dirty="0" smtClean="0">
                <a:solidFill>
                  <a:srgbClr val="5F5F5F"/>
                </a:solidFill>
              </a:rPr>
            </a:br>
            <a:endParaRPr lang="en-US" sz="4800" dirty="0">
              <a:solidFill>
                <a:srgbClr val="5F5F5F"/>
              </a:solidFill>
            </a:endParaRPr>
          </a:p>
          <a:p>
            <a:pPr marL="0" indent="0" algn="r">
              <a:buNone/>
            </a:pPr>
            <a:endParaRPr lang="en-US" dirty="0"/>
          </a:p>
        </p:txBody>
      </p:sp>
      <p:sp>
        <p:nvSpPr>
          <p:cNvPr id="3" name="Rectangle 2"/>
          <p:cNvSpPr/>
          <p:nvPr/>
        </p:nvSpPr>
        <p:spPr bwMode="gray">
          <a:xfrm>
            <a:off x="258922" y="281510"/>
            <a:ext cx="3306225" cy="3306225"/>
          </a:xfrm>
          <a:prstGeom prst="rect">
            <a:avLst/>
          </a:prstGeom>
          <a:solidFill>
            <a:srgbClr val="E12EE9"/>
          </a:solidFill>
          <a:ln w="28575">
            <a:noFill/>
            <a:round/>
            <a:headEnd type="triangle" w="lg" len="lg"/>
            <a:tailEnd type="triangle" w="lg" len="lg"/>
          </a:ln>
        </p:spPr>
        <p:txBody>
          <a:bodyPr rtlCol="0" anchor="ctr">
            <a:prstTxWarp prst="textNoShape">
              <a:avLst/>
            </a:prstTxWarp>
          </a:bodyPr>
          <a:lstStyle/>
          <a:p>
            <a:pPr algn="ctr"/>
            <a:r>
              <a:rPr lang="en-US" dirty="0" smtClean="0"/>
              <a:t>New globe</a:t>
            </a:r>
            <a:endParaRPr lang="en-US" dirty="0"/>
          </a:p>
        </p:txBody>
      </p:sp>
    </p:spTree>
    <p:extLst>
      <p:ext uri="{BB962C8B-B14F-4D97-AF65-F5344CB8AC3E}">
        <p14:creationId xmlns:p14="http://schemas.microsoft.com/office/powerpoint/2010/main" val="3203988666"/>
      </p:ext>
    </p:extLst>
  </p:cSld>
  <p:clrMapOvr>
    <a:masterClrMapping/>
  </p:clrMapOvr>
  <p:transition xmlns:p14="http://schemas.microsoft.com/office/powerpoint/2010/main" advClick="0">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6-23 at 1.54.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800" y="662519"/>
            <a:ext cx="5918200" cy="5626100"/>
          </a:xfrm>
          <a:prstGeom prst="rect">
            <a:avLst/>
          </a:prstGeom>
        </p:spPr>
      </p:pic>
      <p:pic>
        <p:nvPicPr>
          <p:cNvPr id="17" name="Picture 16" descr="Screen Shot 2015-06-23 at 1.54.04 PM.png"/>
          <p:cNvPicPr>
            <a:picLocks noChangeAspect="1"/>
          </p:cNvPicPr>
          <p:nvPr/>
        </p:nvPicPr>
        <p:blipFill rotWithShape="1">
          <a:blip r:embed="rId2">
            <a:extLst>
              <a:ext uri="{28A0092B-C50C-407E-A947-70E740481C1C}">
                <a14:useLocalDpi xmlns:a14="http://schemas.microsoft.com/office/drawing/2010/main" val="0"/>
              </a:ext>
            </a:extLst>
          </a:blip>
          <a:srcRect l="1038" t="59706" r="41676" b="20777"/>
          <a:stretch/>
        </p:blipFill>
        <p:spPr>
          <a:xfrm>
            <a:off x="6" y="662519"/>
            <a:ext cx="3245645" cy="5626100"/>
          </a:xfrm>
          <a:prstGeom prst="rect">
            <a:avLst/>
          </a:prstGeom>
        </p:spPr>
      </p:pic>
      <p:pic>
        <p:nvPicPr>
          <p:cNvPr id="18" name="Picture 17" descr="Screen Shot 2015-06-23 at 1.54.04 PM.png"/>
          <p:cNvPicPr>
            <a:picLocks noChangeAspect="1"/>
          </p:cNvPicPr>
          <p:nvPr/>
        </p:nvPicPr>
        <p:blipFill rotWithShape="1">
          <a:blip r:embed="rId2">
            <a:extLst>
              <a:ext uri="{28A0092B-C50C-407E-A947-70E740481C1C}">
                <a14:useLocalDpi xmlns:a14="http://schemas.microsoft.com/office/drawing/2010/main" val="0"/>
              </a:ext>
            </a:extLst>
          </a:blip>
          <a:srcRect l="1038" t="59706" r="41676" b="20777"/>
          <a:stretch/>
        </p:blipFill>
        <p:spPr>
          <a:xfrm>
            <a:off x="0" y="1"/>
            <a:ext cx="9144000" cy="853323"/>
          </a:xfrm>
          <a:prstGeom prst="rect">
            <a:avLst/>
          </a:prstGeom>
        </p:spPr>
      </p:pic>
      <p:pic>
        <p:nvPicPr>
          <p:cNvPr id="19" name="Picture 18" descr="Screen Shot 2015-06-23 at 10.17.03 AM.png"/>
          <p:cNvPicPr>
            <a:picLocks noChangeAspect="1"/>
          </p:cNvPicPr>
          <p:nvPr/>
        </p:nvPicPr>
        <p:blipFill rotWithShape="1">
          <a:blip r:embed="rId3">
            <a:extLst>
              <a:ext uri="{28A0092B-C50C-407E-A947-70E740481C1C}">
                <a14:useLocalDpi xmlns:a14="http://schemas.microsoft.com/office/drawing/2010/main" val="0"/>
              </a:ext>
            </a:extLst>
          </a:blip>
          <a:srcRect l="5840" r="6421"/>
          <a:stretch/>
        </p:blipFill>
        <p:spPr>
          <a:xfrm>
            <a:off x="833460" y="4246401"/>
            <a:ext cx="1014221" cy="1155955"/>
          </a:xfrm>
          <a:prstGeom prst="rect">
            <a:avLst/>
          </a:prstGeom>
          <a:ln>
            <a:noFill/>
          </a:ln>
          <a:effectLst>
            <a:outerShdw blurRad="292100" dist="139700" dir="2700000" algn="tl" rotWithShape="0">
              <a:srgbClr val="333333">
                <a:alpha val="65000"/>
              </a:srgbClr>
            </a:outerShdw>
          </a:effectLst>
        </p:spPr>
      </p:pic>
      <p:pic>
        <p:nvPicPr>
          <p:cNvPr id="25" name="Picture 24" descr="Screen Shot 2015-06-23 at 10.16.52 AM.png"/>
          <p:cNvPicPr>
            <a:picLocks noChangeAspect="1"/>
          </p:cNvPicPr>
          <p:nvPr/>
        </p:nvPicPr>
        <p:blipFill rotWithShape="1">
          <a:blip r:embed="rId4">
            <a:extLst>
              <a:ext uri="{28A0092B-C50C-407E-A947-70E740481C1C}">
                <a14:useLocalDpi xmlns:a14="http://schemas.microsoft.com/office/drawing/2010/main" val="0"/>
              </a:ext>
            </a:extLst>
          </a:blip>
          <a:srcRect l="13933" r="15117" b="17184"/>
          <a:stretch/>
        </p:blipFill>
        <p:spPr>
          <a:xfrm>
            <a:off x="833460" y="387655"/>
            <a:ext cx="1014221" cy="1174300"/>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rotWithShape="1">
          <a:blip r:embed="rId5">
            <a:grayscl/>
          </a:blip>
          <a:srcRect r="9831"/>
          <a:stretch/>
        </p:blipFill>
        <p:spPr>
          <a:xfrm>
            <a:off x="833460" y="2319463"/>
            <a:ext cx="1014221" cy="1153120"/>
          </a:xfrm>
          <a:prstGeom prst="rect">
            <a:avLst/>
          </a:prstGeom>
          <a:ln>
            <a:noFill/>
          </a:ln>
          <a:effectLst>
            <a:outerShdw blurRad="292100" dist="139700" dir="2700000" algn="tl" rotWithShape="0">
              <a:srgbClr val="333333">
                <a:alpha val="65000"/>
              </a:srgbClr>
            </a:outerShdw>
          </a:effectLst>
        </p:spPr>
      </p:pic>
      <p:sp>
        <p:nvSpPr>
          <p:cNvPr id="22" name="Rectangle 21"/>
          <p:cNvSpPr/>
          <p:nvPr/>
        </p:nvSpPr>
        <p:spPr>
          <a:xfrm>
            <a:off x="489474" y="1561953"/>
            <a:ext cx="1702992" cy="369332"/>
          </a:xfrm>
          <a:prstGeom prst="rect">
            <a:avLst/>
          </a:prstGeom>
        </p:spPr>
        <p:txBody>
          <a:bodyPr wrap="square">
            <a:spAutoFit/>
          </a:bodyPr>
          <a:lstStyle/>
          <a:p>
            <a:pPr algn="ctr"/>
            <a:r>
              <a:rPr lang="en-US" sz="900" b="1" dirty="0" smtClean="0">
                <a:solidFill>
                  <a:schemeClr val="bg1"/>
                </a:solidFill>
              </a:rPr>
              <a:t>John Willis</a:t>
            </a:r>
          </a:p>
          <a:p>
            <a:pPr algn="ctr"/>
            <a:r>
              <a:rPr lang="en-US" sz="900" dirty="0" smtClean="0">
                <a:solidFill>
                  <a:schemeClr val="bg1"/>
                </a:solidFill>
              </a:rPr>
              <a:t>Docker</a:t>
            </a:r>
            <a:endParaRPr lang="en-US" sz="900" dirty="0">
              <a:solidFill>
                <a:schemeClr val="bg1"/>
              </a:solidFill>
            </a:endParaRPr>
          </a:p>
        </p:txBody>
      </p:sp>
      <p:sp>
        <p:nvSpPr>
          <p:cNvPr id="23" name="Rectangle 22"/>
          <p:cNvSpPr/>
          <p:nvPr/>
        </p:nvSpPr>
        <p:spPr>
          <a:xfrm>
            <a:off x="489474" y="3493763"/>
            <a:ext cx="1702992" cy="369332"/>
          </a:xfrm>
          <a:prstGeom prst="rect">
            <a:avLst/>
          </a:prstGeom>
        </p:spPr>
        <p:txBody>
          <a:bodyPr wrap="square">
            <a:spAutoFit/>
          </a:bodyPr>
          <a:lstStyle/>
          <a:p>
            <a:pPr algn="ctr"/>
            <a:r>
              <a:rPr lang="en-US" sz="900" b="1" dirty="0" smtClean="0">
                <a:solidFill>
                  <a:schemeClr val="bg1"/>
                </a:solidFill>
              </a:rPr>
              <a:t>Gareth Rushgrove</a:t>
            </a:r>
          </a:p>
          <a:p>
            <a:pPr algn="ctr"/>
            <a:r>
              <a:rPr lang="en-US" sz="900" dirty="0" smtClean="0">
                <a:solidFill>
                  <a:schemeClr val="bg1"/>
                </a:solidFill>
              </a:rPr>
              <a:t>Puppet Labs</a:t>
            </a:r>
            <a:endParaRPr lang="en-US" sz="900" dirty="0">
              <a:solidFill>
                <a:schemeClr val="bg1"/>
              </a:solidFill>
            </a:endParaRPr>
          </a:p>
        </p:txBody>
      </p:sp>
      <p:sp>
        <p:nvSpPr>
          <p:cNvPr id="24" name="Rectangle 23"/>
          <p:cNvSpPr/>
          <p:nvPr/>
        </p:nvSpPr>
        <p:spPr>
          <a:xfrm>
            <a:off x="523312" y="5418956"/>
            <a:ext cx="1702992" cy="369332"/>
          </a:xfrm>
          <a:prstGeom prst="rect">
            <a:avLst/>
          </a:prstGeom>
        </p:spPr>
        <p:txBody>
          <a:bodyPr wrap="square">
            <a:spAutoFit/>
          </a:bodyPr>
          <a:lstStyle/>
          <a:p>
            <a:pPr algn="ctr"/>
            <a:r>
              <a:rPr lang="en-US" sz="900" b="1" dirty="0" smtClean="0">
                <a:solidFill>
                  <a:schemeClr val="bg1"/>
                </a:solidFill>
              </a:rPr>
              <a:t>Nigel Simpson</a:t>
            </a:r>
          </a:p>
          <a:p>
            <a:pPr algn="ctr"/>
            <a:r>
              <a:rPr lang="en-US" sz="900" dirty="0" smtClean="0">
                <a:solidFill>
                  <a:schemeClr val="bg1"/>
                </a:solidFill>
              </a:rPr>
              <a:t>Disney</a:t>
            </a:r>
            <a:endParaRPr lang="en-US" sz="900" dirty="0">
              <a:solidFill>
                <a:schemeClr val="bg1"/>
              </a:solidFill>
            </a:endParaRPr>
          </a:p>
        </p:txBody>
      </p:sp>
      <p:cxnSp>
        <p:nvCxnSpPr>
          <p:cNvPr id="5" name="Straight Connector 4"/>
          <p:cNvCxnSpPr/>
          <p:nvPr/>
        </p:nvCxnSpPr>
        <p:spPr>
          <a:xfrm>
            <a:off x="2771561" y="740873"/>
            <a:ext cx="0" cy="4517979"/>
          </a:xfrm>
          <a:prstGeom prst="line">
            <a:avLst/>
          </a:prstGeom>
          <a:ln w="28575">
            <a:solidFill>
              <a:schemeClr val="bg1"/>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153737" y="6366600"/>
            <a:ext cx="1708954" cy="321845"/>
            <a:chOff x="7435045" y="98778"/>
            <a:chExt cx="1708954" cy="321845"/>
          </a:xfrm>
        </p:grpSpPr>
        <p:pic>
          <p:nvPicPr>
            <p:cNvPr id="14" name="Picture 13"/>
            <p:cNvPicPr>
              <a:picLocks noChangeAspect="1"/>
            </p:cNvPicPr>
            <p:nvPr/>
          </p:nvPicPr>
          <p:blipFill>
            <a:blip r:embed="rId6"/>
            <a:stretch>
              <a:fillRect/>
            </a:stretch>
          </p:blipFill>
          <p:spPr>
            <a:xfrm>
              <a:off x="7435045" y="173575"/>
              <a:ext cx="247048" cy="247048"/>
            </a:xfrm>
            <a:prstGeom prst="rect">
              <a:avLst/>
            </a:prstGeom>
          </p:spPr>
        </p:pic>
        <p:sp>
          <p:nvSpPr>
            <p:cNvPr id="15" name="TextBox 14"/>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15839967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4951333"/>
            <a:ext cx="247530" cy="247531"/>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4706853"/>
            <a:ext cx="247530" cy="247531"/>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4467681"/>
            <a:ext cx="247530" cy="247531"/>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4228068"/>
            <a:ext cx="247530" cy="247531"/>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3988453"/>
            <a:ext cx="247530" cy="247531"/>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3748838"/>
            <a:ext cx="247530" cy="247531"/>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3509225"/>
            <a:ext cx="247530" cy="247531"/>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3269613"/>
            <a:ext cx="247530" cy="247531"/>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3028137"/>
            <a:ext cx="247530" cy="247531"/>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4945981"/>
            <a:ext cx="247530" cy="247531"/>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4701501"/>
            <a:ext cx="247530" cy="247531"/>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4462329"/>
            <a:ext cx="247530" cy="247531"/>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4222716"/>
            <a:ext cx="247530" cy="247531"/>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3983101"/>
            <a:ext cx="247530" cy="247531"/>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3743486"/>
            <a:ext cx="247530" cy="247531"/>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4946641"/>
            <a:ext cx="247530" cy="247531"/>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4702161"/>
            <a:ext cx="247530" cy="247531"/>
          </a:xfrm>
          <a:prstGeom prst="rect">
            <a:avLst/>
          </a:prstGeom>
        </p:spPr>
      </p:pic>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4462989"/>
            <a:ext cx="247530" cy="247531"/>
          </a:xfrm>
          <a:prstGeom prst="rect">
            <a:avLst/>
          </a:prstGeom>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4223377"/>
            <a:ext cx="247530" cy="247531"/>
          </a:xfrm>
          <a:prstGeom prst="rect">
            <a:avLst/>
          </a:prstGeom>
        </p:spPr>
      </p:pic>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3983761"/>
            <a:ext cx="247530" cy="247531"/>
          </a:xfrm>
          <a:prstGeom prst="rect">
            <a:avLst/>
          </a:prstGeom>
        </p:spPr>
      </p:pic>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817" y="4945981"/>
            <a:ext cx="247530" cy="247531"/>
          </a:xfrm>
          <a:prstGeom prst="rect">
            <a:avLst/>
          </a:prstGeom>
        </p:spPr>
      </p:pic>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817" y="4701501"/>
            <a:ext cx="247530" cy="247531"/>
          </a:xfrm>
          <a:prstGeom prst="rect">
            <a:avLst/>
          </a:prstGeom>
        </p:spPr>
      </p:pic>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16" y="4945981"/>
            <a:ext cx="247530" cy="247531"/>
          </a:xfrm>
          <a:prstGeom prst="rect">
            <a:avLst/>
          </a:prstGeom>
        </p:spPr>
      </p:pic>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571" y="4946641"/>
            <a:ext cx="247530" cy="247531"/>
          </a:xfrm>
          <a:prstGeom prst="rect">
            <a:avLst/>
          </a:prstGeom>
        </p:spPr>
      </p:pic>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571" y="4702161"/>
            <a:ext cx="247530" cy="247531"/>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571" y="4462989"/>
            <a:ext cx="247530" cy="247531"/>
          </a:xfrm>
          <a:prstGeom prst="rect">
            <a:avLst/>
          </a:prstGeom>
        </p:spPr>
      </p:pic>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571" y="4223377"/>
            <a:ext cx="247530" cy="247531"/>
          </a:xfrm>
          <a:prstGeom prst="rect">
            <a:avLst/>
          </a:prstGeom>
        </p:spPr>
      </p:pic>
      <p:grpSp>
        <p:nvGrpSpPr>
          <p:cNvPr id="37" name="Group 111"/>
          <p:cNvGrpSpPr/>
          <p:nvPr/>
        </p:nvGrpSpPr>
        <p:grpSpPr>
          <a:xfrm>
            <a:off x="3398834" y="5453101"/>
            <a:ext cx="339952" cy="484443"/>
            <a:chOff x="1447800" y="4937125"/>
            <a:chExt cx="256223" cy="365126"/>
          </a:xfrm>
        </p:grpSpPr>
        <p:sp>
          <p:nvSpPr>
            <p:cNvPr id="100" name="Rectangle 99"/>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01" name="Isosceles Triangle 100"/>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38" name="Group 114"/>
          <p:cNvGrpSpPr/>
          <p:nvPr/>
        </p:nvGrpSpPr>
        <p:grpSpPr>
          <a:xfrm>
            <a:off x="2999715" y="5453101"/>
            <a:ext cx="339952" cy="484443"/>
            <a:chOff x="1447800" y="4937125"/>
            <a:chExt cx="256223" cy="365126"/>
          </a:xfrm>
        </p:grpSpPr>
        <p:sp>
          <p:nvSpPr>
            <p:cNvPr id="98" name="Rectangle 97"/>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9" name="Isosceles Triangle 98"/>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39" name="Group 124"/>
          <p:cNvGrpSpPr/>
          <p:nvPr/>
        </p:nvGrpSpPr>
        <p:grpSpPr>
          <a:xfrm>
            <a:off x="2598399" y="5453101"/>
            <a:ext cx="339952" cy="484443"/>
            <a:chOff x="1447800" y="4937125"/>
            <a:chExt cx="256223" cy="365126"/>
          </a:xfrm>
        </p:grpSpPr>
        <p:sp>
          <p:nvSpPr>
            <p:cNvPr id="96" name="Rectangle 95"/>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7" name="Isosceles Triangle 96"/>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40" name="Text Box 19"/>
          <p:cNvSpPr txBox="1">
            <a:spLocks noChangeArrowheads="1"/>
          </p:cNvSpPr>
          <p:nvPr/>
        </p:nvSpPr>
        <p:spPr bwMode="gray">
          <a:xfrm flipH="1">
            <a:off x="4813974" y="5194689"/>
            <a:ext cx="76307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2013</a:t>
            </a:r>
            <a:endParaRPr lang="en-US" sz="1100" b="1" cap="all" dirty="0">
              <a:solidFill>
                <a:srgbClr val="575757"/>
              </a:solidFill>
              <a:latin typeface="Calibri"/>
              <a:cs typeface="Calibri"/>
            </a:endParaRPr>
          </a:p>
        </p:txBody>
      </p:sp>
      <p:sp>
        <p:nvSpPr>
          <p:cNvPr id="41" name="Text Box 19"/>
          <p:cNvSpPr txBox="1">
            <a:spLocks noChangeArrowheads="1"/>
          </p:cNvSpPr>
          <p:nvPr/>
        </p:nvSpPr>
        <p:spPr bwMode="gray">
          <a:xfrm flipH="1">
            <a:off x="4508485" y="5186168"/>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2012</a:t>
            </a:r>
            <a:endParaRPr lang="en-US" sz="1100" b="1" cap="all" dirty="0">
              <a:solidFill>
                <a:srgbClr val="575757"/>
              </a:solidFill>
              <a:latin typeface="Calibri"/>
              <a:cs typeface="Calibri"/>
            </a:endParaRPr>
          </a:p>
        </p:txBody>
      </p:sp>
      <p:sp>
        <p:nvSpPr>
          <p:cNvPr id="42" name="Text Box 19"/>
          <p:cNvSpPr txBox="1">
            <a:spLocks noChangeArrowheads="1"/>
          </p:cNvSpPr>
          <p:nvPr/>
        </p:nvSpPr>
        <p:spPr bwMode="gray">
          <a:xfrm flipH="1">
            <a:off x="4106785" y="5188053"/>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2011</a:t>
            </a:r>
            <a:endParaRPr lang="en-US" sz="1100" b="1" cap="all" dirty="0">
              <a:solidFill>
                <a:srgbClr val="575757"/>
              </a:solidFill>
              <a:latin typeface="Calibri"/>
              <a:cs typeface="Calibri"/>
            </a:endParaRPr>
          </a:p>
        </p:txBody>
      </p:sp>
      <p:sp>
        <p:nvSpPr>
          <p:cNvPr id="43" name="Text Box 19"/>
          <p:cNvSpPr txBox="1">
            <a:spLocks noChangeArrowheads="1"/>
          </p:cNvSpPr>
          <p:nvPr/>
        </p:nvSpPr>
        <p:spPr bwMode="gray">
          <a:xfrm flipH="1">
            <a:off x="3289447" y="5186168"/>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2009</a:t>
            </a:r>
            <a:endParaRPr lang="en-US" sz="1100" b="1" cap="all" dirty="0">
              <a:solidFill>
                <a:srgbClr val="575757"/>
              </a:solidFill>
              <a:latin typeface="Calibri"/>
              <a:cs typeface="Calibri"/>
            </a:endParaRPr>
          </a:p>
        </p:txBody>
      </p:sp>
      <p:sp>
        <p:nvSpPr>
          <p:cNvPr id="44" name="Text Box 19"/>
          <p:cNvSpPr txBox="1">
            <a:spLocks noChangeArrowheads="1"/>
          </p:cNvSpPr>
          <p:nvPr/>
        </p:nvSpPr>
        <p:spPr bwMode="gray">
          <a:xfrm flipH="1">
            <a:off x="2887749" y="5186168"/>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2008</a:t>
            </a:r>
            <a:endParaRPr lang="en-US" sz="1100" b="1" cap="all" dirty="0">
              <a:solidFill>
                <a:srgbClr val="575757"/>
              </a:solidFill>
              <a:latin typeface="Calibri"/>
              <a:cs typeface="Calibri"/>
            </a:endParaRPr>
          </a:p>
        </p:txBody>
      </p:sp>
      <p:sp>
        <p:nvSpPr>
          <p:cNvPr id="45" name="Text Box 19"/>
          <p:cNvSpPr txBox="1">
            <a:spLocks noChangeArrowheads="1"/>
          </p:cNvSpPr>
          <p:nvPr/>
        </p:nvSpPr>
        <p:spPr bwMode="gray">
          <a:xfrm flipH="1">
            <a:off x="2488644" y="5186168"/>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2007</a:t>
            </a:r>
            <a:endParaRPr lang="en-US" sz="1100" b="1" cap="all" dirty="0">
              <a:solidFill>
                <a:srgbClr val="575757"/>
              </a:solidFill>
              <a:latin typeface="Calibri"/>
              <a:cs typeface="Calibri"/>
            </a:endParaRPr>
          </a:p>
        </p:txBody>
      </p:sp>
      <p:sp>
        <p:nvSpPr>
          <p:cNvPr id="46" name="Text Box 19"/>
          <p:cNvSpPr txBox="1">
            <a:spLocks noChangeArrowheads="1"/>
          </p:cNvSpPr>
          <p:nvPr/>
        </p:nvSpPr>
        <p:spPr bwMode="gray">
          <a:xfrm flipH="1">
            <a:off x="3692953" y="5188053"/>
            <a:ext cx="5597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2010</a:t>
            </a:r>
            <a:endParaRPr lang="en-US" sz="1100" b="1" cap="all" dirty="0">
              <a:solidFill>
                <a:srgbClr val="575757"/>
              </a:solidFill>
              <a:latin typeface="Calibri"/>
              <a:cs typeface="Calibri"/>
            </a:endParaRPr>
          </a:p>
        </p:txBody>
      </p:sp>
      <p:sp>
        <p:nvSpPr>
          <p:cNvPr id="47" name="Text Box 19"/>
          <p:cNvSpPr txBox="1">
            <a:spLocks noChangeArrowheads="1"/>
          </p:cNvSpPr>
          <p:nvPr/>
        </p:nvSpPr>
        <p:spPr bwMode="gray">
          <a:xfrm flipH="1">
            <a:off x="3340306" y="5385574"/>
            <a:ext cx="446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2B</a:t>
            </a:r>
            <a:endParaRPr lang="en-US" sz="1800" b="1" cap="all" dirty="0">
              <a:solidFill>
                <a:srgbClr val="FFFFFF"/>
              </a:solidFill>
              <a:latin typeface="Calibri"/>
              <a:cs typeface="Calibri"/>
            </a:endParaRPr>
          </a:p>
        </p:txBody>
      </p:sp>
      <p:sp>
        <p:nvSpPr>
          <p:cNvPr id="48" name="Text Box 19"/>
          <p:cNvSpPr txBox="1">
            <a:spLocks noChangeArrowheads="1"/>
          </p:cNvSpPr>
          <p:nvPr/>
        </p:nvSpPr>
        <p:spPr bwMode="gray">
          <a:xfrm flipH="1">
            <a:off x="2930188" y="5385574"/>
            <a:ext cx="478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1B</a:t>
            </a:r>
            <a:endParaRPr lang="en-US" sz="1800" b="1" cap="all" dirty="0">
              <a:solidFill>
                <a:srgbClr val="FFFFFF"/>
              </a:solidFill>
              <a:latin typeface="Calibri"/>
              <a:cs typeface="Calibri"/>
            </a:endParaRPr>
          </a:p>
        </p:txBody>
      </p:sp>
      <p:sp>
        <p:nvSpPr>
          <p:cNvPr id="49" name="Text Box 19"/>
          <p:cNvSpPr txBox="1">
            <a:spLocks noChangeArrowheads="1"/>
          </p:cNvSpPr>
          <p:nvPr/>
        </p:nvSpPr>
        <p:spPr bwMode="gray">
          <a:xfrm flipH="1">
            <a:off x="2484360" y="5443280"/>
            <a:ext cx="56400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050" b="1" cap="all" dirty="0" smtClean="0">
                <a:solidFill>
                  <a:schemeClr val="bg1"/>
                </a:solidFill>
                <a:latin typeface="Calibri"/>
                <a:cs typeface="Calibri"/>
              </a:rPr>
              <a:t>500M</a:t>
            </a:r>
            <a:endParaRPr lang="en-US" sz="1050" b="1" cap="all" dirty="0">
              <a:solidFill>
                <a:schemeClr val="bg1"/>
              </a:solidFill>
              <a:latin typeface="Calibri"/>
              <a:cs typeface="Calibri"/>
            </a:endParaRPr>
          </a:p>
        </p:txBody>
      </p:sp>
      <p:grpSp>
        <p:nvGrpSpPr>
          <p:cNvPr id="50" name="Group 138"/>
          <p:cNvGrpSpPr/>
          <p:nvPr/>
        </p:nvGrpSpPr>
        <p:grpSpPr>
          <a:xfrm>
            <a:off x="3802460" y="5453101"/>
            <a:ext cx="339952" cy="484443"/>
            <a:chOff x="1447800" y="4937125"/>
            <a:chExt cx="256223" cy="365126"/>
          </a:xfrm>
        </p:grpSpPr>
        <p:sp>
          <p:nvSpPr>
            <p:cNvPr id="94" name="Rectangle 93"/>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5" name="Isosceles Triangle 94"/>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51" name="Text Box 19"/>
          <p:cNvSpPr txBox="1">
            <a:spLocks noChangeArrowheads="1"/>
          </p:cNvSpPr>
          <p:nvPr/>
        </p:nvSpPr>
        <p:spPr bwMode="gray">
          <a:xfrm flipH="1">
            <a:off x="3743931" y="5385574"/>
            <a:ext cx="446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4B</a:t>
            </a:r>
            <a:endParaRPr lang="en-US" sz="1800" b="1" cap="all" dirty="0">
              <a:solidFill>
                <a:srgbClr val="FFFFFF"/>
              </a:solidFill>
              <a:latin typeface="Calibri"/>
              <a:cs typeface="Calibri"/>
            </a:endParaRPr>
          </a:p>
        </p:txBody>
      </p:sp>
      <p:grpSp>
        <p:nvGrpSpPr>
          <p:cNvPr id="52" name="Group 142"/>
          <p:cNvGrpSpPr/>
          <p:nvPr/>
        </p:nvGrpSpPr>
        <p:grpSpPr>
          <a:xfrm>
            <a:off x="4213803" y="5453101"/>
            <a:ext cx="339952" cy="484443"/>
            <a:chOff x="1447800" y="4937125"/>
            <a:chExt cx="256223" cy="365126"/>
          </a:xfrm>
        </p:grpSpPr>
        <p:sp>
          <p:nvSpPr>
            <p:cNvPr id="92" name="Rectangle 91"/>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3" name="Isosceles Triangle 92"/>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53" name="Text Box 19"/>
          <p:cNvSpPr txBox="1">
            <a:spLocks noChangeArrowheads="1"/>
          </p:cNvSpPr>
          <p:nvPr/>
        </p:nvSpPr>
        <p:spPr bwMode="gray">
          <a:xfrm flipH="1">
            <a:off x="4155275" y="5385574"/>
            <a:ext cx="446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6B</a:t>
            </a:r>
            <a:endParaRPr lang="en-US" sz="1800" b="1" cap="all" dirty="0">
              <a:solidFill>
                <a:srgbClr val="FFFFFF"/>
              </a:solidFill>
              <a:latin typeface="Calibri"/>
              <a:cs typeface="Calibri"/>
            </a:endParaRPr>
          </a:p>
        </p:txBody>
      </p:sp>
      <p:grpSp>
        <p:nvGrpSpPr>
          <p:cNvPr id="54" name="Group 146"/>
          <p:cNvGrpSpPr/>
          <p:nvPr/>
        </p:nvGrpSpPr>
        <p:grpSpPr>
          <a:xfrm>
            <a:off x="4614631" y="5453101"/>
            <a:ext cx="339952" cy="484443"/>
            <a:chOff x="1447800" y="4937125"/>
            <a:chExt cx="256223" cy="365126"/>
          </a:xfrm>
        </p:grpSpPr>
        <p:sp>
          <p:nvSpPr>
            <p:cNvPr id="90" name="Rectangle 89"/>
            <p:cNvSpPr/>
            <p:nvPr/>
          </p:nvSpPr>
          <p:spPr>
            <a:xfrm>
              <a:off x="1447800" y="4937125"/>
              <a:ext cx="250072" cy="363934"/>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1" name="Isosceles Triangle 90"/>
            <p:cNvSpPr/>
            <p:nvPr/>
          </p:nvSpPr>
          <p:spPr>
            <a:xfrm>
              <a:off x="1447800" y="5254617"/>
              <a:ext cx="256223" cy="4763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55" name="Text Box 19"/>
          <p:cNvSpPr txBox="1">
            <a:spLocks noChangeArrowheads="1"/>
          </p:cNvSpPr>
          <p:nvPr/>
        </p:nvSpPr>
        <p:spPr bwMode="gray">
          <a:xfrm flipH="1">
            <a:off x="4556103" y="5385574"/>
            <a:ext cx="4469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8B</a:t>
            </a:r>
            <a:endParaRPr lang="en-US" sz="1800" b="1" cap="all" dirty="0">
              <a:solidFill>
                <a:srgbClr val="FFFFFF"/>
              </a:solidFill>
              <a:latin typeface="Calibri"/>
              <a:cs typeface="Calibri"/>
            </a:endParaRPr>
          </a:p>
        </p:txBody>
      </p:sp>
      <p:sp>
        <p:nvSpPr>
          <p:cNvPr id="56" name="Rectangle 55"/>
          <p:cNvSpPr/>
          <p:nvPr/>
        </p:nvSpPr>
        <p:spPr>
          <a:xfrm>
            <a:off x="4993450" y="5451085"/>
            <a:ext cx="429698" cy="484879"/>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7" name="Isosceles Triangle 56"/>
          <p:cNvSpPr/>
          <p:nvPr/>
        </p:nvSpPr>
        <p:spPr>
          <a:xfrm>
            <a:off x="4993451" y="5854114"/>
            <a:ext cx="440267" cy="81849"/>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8" name="Text Box 19"/>
          <p:cNvSpPr txBox="1">
            <a:spLocks noChangeArrowheads="1"/>
          </p:cNvSpPr>
          <p:nvPr/>
        </p:nvSpPr>
        <p:spPr bwMode="gray">
          <a:xfrm flipH="1">
            <a:off x="4920879" y="5385574"/>
            <a:ext cx="575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13B</a:t>
            </a:r>
            <a:endParaRPr lang="en-US" sz="1800" b="1" cap="all" dirty="0">
              <a:solidFill>
                <a:srgbClr val="FFFFFF"/>
              </a:solidFill>
              <a:latin typeface="Calibri"/>
              <a:cs typeface="Calibri"/>
            </a:endParaRPr>
          </a:p>
        </p:txBody>
      </p:sp>
      <p:pic>
        <p:nvPicPr>
          <p:cNvPr id="59" name="Picture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778" y="3735573"/>
            <a:ext cx="247530" cy="247531"/>
          </a:xfrm>
          <a:prstGeom prst="rect">
            <a:avLst/>
          </a:prstGeom>
        </p:spPr>
      </p:pic>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3495956"/>
            <a:ext cx="247530" cy="247531"/>
          </a:xfrm>
          <a:prstGeom prst="rect">
            <a:avLst/>
          </a:prstGeom>
        </p:spPr>
      </p:pic>
      <p:pic>
        <p:nvPicPr>
          <p:cNvPr id="61" name="Picture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154" y="3258265"/>
            <a:ext cx="247530" cy="247531"/>
          </a:xfrm>
          <a:prstGeom prst="rect">
            <a:avLst/>
          </a:prstGeom>
        </p:spPr>
      </p:pic>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2789713"/>
            <a:ext cx="247530" cy="247531"/>
          </a:xfrm>
          <a:prstGeom prst="rect">
            <a:avLst/>
          </a:prstGeom>
        </p:spPr>
      </p:pic>
      <p:pic>
        <p:nvPicPr>
          <p:cNvPr id="63" name="Picture 6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2542184"/>
            <a:ext cx="247530" cy="247531"/>
          </a:xfrm>
          <a:prstGeom prst="rect">
            <a:avLst/>
          </a:prstGeom>
        </p:spPr>
      </p:pic>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2294653"/>
            <a:ext cx="247530" cy="247531"/>
          </a:xfrm>
          <a:prstGeom prst="rect">
            <a:avLst/>
          </a:prstGeom>
        </p:spPr>
      </p:pic>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810" y="2047125"/>
            <a:ext cx="247530" cy="247531"/>
          </a:xfrm>
          <a:prstGeom prst="rect">
            <a:avLst/>
          </a:prstGeom>
        </p:spPr>
      </p:pic>
      <p:grpSp>
        <p:nvGrpSpPr>
          <p:cNvPr id="66" name="Group 65"/>
          <p:cNvGrpSpPr/>
          <p:nvPr/>
        </p:nvGrpSpPr>
        <p:grpSpPr>
          <a:xfrm>
            <a:off x="2618086" y="5060637"/>
            <a:ext cx="247530" cy="132879"/>
            <a:chOff x="662008" y="5138403"/>
            <a:chExt cx="305498" cy="163997"/>
          </a:xfrm>
        </p:grpSpPr>
        <p:pic>
          <p:nvPicPr>
            <p:cNvPr id="88" name="Picture 87"/>
            <p:cNvPicPr>
              <a:picLocks noChangeAspect="1"/>
            </p:cNvPicPr>
            <p:nvPr/>
          </p:nvPicPr>
          <p:blipFill>
            <a:blip r:embed="rId2">
              <a:extLst>
                <a:ext uri="{28A0092B-C50C-407E-A947-70E740481C1C}">
                  <a14:useLocalDpi xmlns:a14="http://schemas.microsoft.com/office/drawing/2010/main" val="0"/>
                </a:ext>
              </a:extLst>
            </a:blip>
            <a:srcRect t="46318"/>
            <a:stretch>
              <a:fillRect/>
            </a:stretch>
          </p:blipFill>
          <p:spPr>
            <a:xfrm>
              <a:off x="662008" y="5138403"/>
              <a:ext cx="305498" cy="163997"/>
            </a:xfrm>
            <a:prstGeom prst="rect">
              <a:avLst/>
            </a:prstGeom>
          </p:spPr>
        </p:pic>
        <p:cxnSp>
          <p:nvCxnSpPr>
            <p:cNvPr id="89" name="Straight Connector 88"/>
            <p:cNvCxnSpPr/>
            <p:nvPr/>
          </p:nvCxnSpPr>
          <p:spPr>
            <a:xfrm rot="10800000" flipH="1">
              <a:off x="662008" y="5148441"/>
              <a:ext cx="305498" cy="1588"/>
            </a:xfrm>
            <a:prstGeom prst="line">
              <a:avLst/>
            </a:prstGeom>
            <a:ln w="28575">
              <a:solidFill>
                <a:schemeClr val="accent1">
                  <a:lumMod val="60000"/>
                  <a:lumOff val="40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4945520"/>
            <a:ext cx="247530" cy="247531"/>
          </a:xfrm>
          <a:prstGeom prst="rect">
            <a:avLst/>
          </a:prstGeom>
        </p:spPr>
      </p:pic>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4701037"/>
            <a:ext cx="247530" cy="247531"/>
          </a:xfrm>
          <a:prstGeom prst="rect">
            <a:avLst/>
          </a:prstGeom>
        </p:spPr>
      </p:pic>
      <p:pic>
        <p:nvPicPr>
          <p:cNvPr id="69" name="Picture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4461869"/>
            <a:ext cx="247530" cy="247531"/>
          </a:xfrm>
          <a:prstGeom prst="rect">
            <a:avLst/>
          </a:prstGeom>
        </p:spPr>
      </p:pic>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4222253"/>
            <a:ext cx="247530" cy="247531"/>
          </a:xfrm>
          <a:prstGeom prst="rect">
            <a:avLst/>
          </a:prstGeom>
        </p:spPr>
      </p:pic>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3982641"/>
            <a:ext cx="247530" cy="247531"/>
          </a:xfrm>
          <a:prstGeom prst="rect">
            <a:avLst/>
          </a:prstGeom>
        </p:spPr>
      </p:pic>
      <p:pic>
        <p:nvPicPr>
          <p:cNvPr id="72" name="Picture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3743024"/>
            <a:ext cx="247530" cy="247531"/>
          </a:xfrm>
          <a:prstGeom prst="rect">
            <a:avLst/>
          </a:prstGeom>
        </p:spPr>
      </p:pic>
      <p:pic>
        <p:nvPicPr>
          <p:cNvPr id="73" name="Picture 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3503413"/>
            <a:ext cx="247530" cy="247531"/>
          </a:xfrm>
          <a:prstGeom prst="rect">
            <a:avLst/>
          </a:prstGeom>
        </p:spPr>
      </p:pic>
      <p:pic>
        <p:nvPicPr>
          <p:cNvPr id="74" name="Picture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3263797"/>
            <a:ext cx="247530" cy="247531"/>
          </a:xfrm>
          <a:prstGeom prst="rect">
            <a:avLst/>
          </a:prstGeom>
        </p:spPr>
      </p:pic>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3022321"/>
            <a:ext cx="247530" cy="247531"/>
          </a:xfrm>
          <a:prstGeom prst="rect">
            <a:avLst/>
          </a:prstGeom>
        </p:spPr>
      </p:pic>
      <p:sp>
        <p:nvSpPr>
          <p:cNvPr id="76" name="Rectangle 75"/>
          <p:cNvSpPr/>
          <p:nvPr/>
        </p:nvSpPr>
        <p:spPr>
          <a:xfrm>
            <a:off x="5467109" y="5445270"/>
            <a:ext cx="429698" cy="484879"/>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7" name="Isosceles Triangle 76"/>
          <p:cNvSpPr/>
          <p:nvPr/>
        </p:nvSpPr>
        <p:spPr>
          <a:xfrm>
            <a:off x="5467114" y="5848300"/>
            <a:ext cx="440267" cy="81849"/>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78" name="Text Box 19"/>
          <p:cNvSpPr txBox="1">
            <a:spLocks noChangeArrowheads="1"/>
          </p:cNvSpPr>
          <p:nvPr/>
        </p:nvSpPr>
        <p:spPr bwMode="gray">
          <a:xfrm flipH="1">
            <a:off x="5394538" y="5379759"/>
            <a:ext cx="575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17B</a:t>
            </a:r>
            <a:endParaRPr lang="en-US" sz="1800" b="1" cap="all" dirty="0">
              <a:solidFill>
                <a:srgbClr val="FFFFFF"/>
              </a:solidFill>
              <a:latin typeface="Calibri"/>
              <a:cs typeface="Calibri"/>
            </a:endParaRPr>
          </a:p>
        </p:txBody>
      </p:sp>
      <p:pic>
        <p:nvPicPr>
          <p:cNvPr id="79" name="Picture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2783901"/>
            <a:ext cx="247530" cy="247531"/>
          </a:xfrm>
          <a:prstGeom prst="rect">
            <a:avLst/>
          </a:prstGeom>
        </p:spPr>
      </p:pic>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2536369"/>
            <a:ext cx="247530" cy="247531"/>
          </a:xfrm>
          <a:prstGeom prst="rect">
            <a:avLst/>
          </a:prstGeom>
        </p:spPr>
      </p:pic>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2288841"/>
            <a:ext cx="247530" cy="247531"/>
          </a:xfrm>
          <a:prstGeom prst="rect">
            <a:avLst/>
          </a:prstGeom>
        </p:spPr>
      </p:pic>
      <p:pic>
        <p:nvPicPr>
          <p:cNvPr id="82" name="Picture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470" y="2041309"/>
            <a:ext cx="247530" cy="247531"/>
          </a:xfrm>
          <a:prstGeom prst="rect">
            <a:avLst/>
          </a:prstGeom>
        </p:spPr>
      </p:pic>
      <p:sp>
        <p:nvSpPr>
          <p:cNvPr id="83" name="Text Box 19"/>
          <p:cNvSpPr txBox="1">
            <a:spLocks noChangeArrowheads="1"/>
          </p:cNvSpPr>
          <p:nvPr/>
        </p:nvSpPr>
        <p:spPr bwMode="gray">
          <a:xfrm flipH="1">
            <a:off x="5293021" y="5198925"/>
            <a:ext cx="76307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100" b="1" cap="all" dirty="0" smtClean="0">
                <a:solidFill>
                  <a:srgbClr val="575757"/>
                </a:solidFill>
                <a:latin typeface="Calibri"/>
                <a:cs typeface="Calibri"/>
              </a:rPr>
              <a:t>2014</a:t>
            </a:r>
            <a:endParaRPr lang="en-US" sz="1100" b="1" cap="all" dirty="0">
              <a:solidFill>
                <a:srgbClr val="575757"/>
              </a:solidFill>
              <a:latin typeface="Calibri"/>
              <a:cs typeface="Calibri"/>
            </a:endParaRPr>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187" y="1784533"/>
            <a:ext cx="247530" cy="247531"/>
          </a:xfrm>
          <a:prstGeom prst="rect">
            <a:avLst/>
          </a:prstGeom>
        </p:spPr>
      </p:pic>
      <p:pic>
        <p:nvPicPr>
          <p:cNvPr id="85" name="Picture 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187" y="1537005"/>
            <a:ext cx="247530" cy="247531"/>
          </a:xfrm>
          <a:prstGeom prst="rect">
            <a:avLst/>
          </a:prstGeom>
        </p:spPr>
      </p:pic>
      <p:pic>
        <p:nvPicPr>
          <p:cNvPr id="86" name="Picture 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187" y="1289473"/>
            <a:ext cx="247530" cy="247531"/>
          </a:xfrm>
          <a:prstGeom prst="rect">
            <a:avLst/>
          </a:prstGeom>
        </p:spPr>
      </p:pic>
      <p:pic>
        <p:nvPicPr>
          <p:cNvPr id="87" name="Picture 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187" y="1041945"/>
            <a:ext cx="247530" cy="247531"/>
          </a:xfrm>
          <a:prstGeom prst="rect">
            <a:avLst/>
          </a:prstGeom>
        </p:spPr>
      </p:pic>
      <p:grpSp>
        <p:nvGrpSpPr>
          <p:cNvPr id="110" name="Group 109"/>
          <p:cNvGrpSpPr/>
          <p:nvPr/>
        </p:nvGrpSpPr>
        <p:grpSpPr>
          <a:xfrm>
            <a:off x="178327" y="6394428"/>
            <a:ext cx="1708954" cy="321845"/>
            <a:chOff x="7435045" y="98778"/>
            <a:chExt cx="1708954" cy="321845"/>
          </a:xfrm>
        </p:grpSpPr>
        <p:pic>
          <p:nvPicPr>
            <p:cNvPr id="111" name="Picture 110"/>
            <p:cNvPicPr>
              <a:picLocks noChangeAspect="1"/>
            </p:cNvPicPr>
            <p:nvPr/>
          </p:nvPicPr>
          <p:blipFill>
            <a:blip r:embed="rId3"/>
            <a:stretch>
              <a:fillRect/>
            </a:stretch>
          </p:blipFill>
          <p:spPr>
            <a:xfrm>
              <a:off x="7435045" y="173575"/>
              <a:ext cx="247048" cy="247048"/>
            </a:xfrm>
            <a:prstGeom prst="rect">
              <a:avLst/>
            </a:prstGeom>
          </p:spPr>
        </p:pic>
        <p:sp>
          <p:nvSpPr>
            <p:cNvPr id="112" name="TextBox 1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
        <p:nvSpPr>
          <p:cNvPr id="104" name="Title 3"/>
          <p:cNvSpPr>
            <a:spLocks noGrp="1"/>
          </p:cNvSpPr>
          <p:nvPr>
            <p:ph type="title"/>
          </p:nvPr>
        </p:nvSpPr>
        <p:spPr>
          <a:xfrm>
            <a:off x="389925" y="224061"/>
            <a:ext cx="8180917" cy="772579"/>
          </a:xfrm>
        </p:spPr>
        <p:txBody>
          <a:bodyPr/>
          <a:lstStyle/>
          <a:p>
            <a:r>
              <a:rPr lang="en-US" dirty="0" smtClean="0"/>
              <a:t>Open Source Download Requests…</a:t>
            </a:r>
            <a:endParaRPr lang="en-US" dirty="0"/>
          </a:p>
        </p:txBody>
      </p:sp>
      <p:pic>
        <p:nvPicPr>
          <p:cNvPr id="103" name="Picture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4949973"/>
            <a:ext cx="247530" cy="247531"/>
          </a:xfrm>
          <a:prstGeom prst="rect">
            <a:avLst/>
          </a:prstGeom>
        </p:spPr>
      </p:pic>
      <p:pic>
        <p:nvPicPr>
          <p:cNvPr id="105" name="Picture 1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4705489"/>
            <a:ext cx="247530" cy="247531"/>
          </a:xfrm>
          <a:prstGeom prst="rect">
            <a:avLst/>
          </a:prstGeom>
        </p:spPr>
      </p:pic>
      <p:pic>
        <p:nvPicPr>
          <p:cNvPr id="106" name="Picture 1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4466320"/>
            <a:ext cx="247530" cy="247531"/>
          </a:xfrm>
          <a:prstGeom prst="rect">
            <a:avLst/>
          </a:prstGeom>
        </p:spPr>
      </p:pic>
      <p:pic>
        <p:nvPicPr>
          <p:cNvPr id="107" name="Picture 1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4226705"/>
            <a:ext cx="247530" cy="247531"/>
          </a:xfrm>
          <a:prstGeom prst="rect">
            <a:avLst/>
          </a:prstGeom>
        </p:spPr>
      </p:pic>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3987090"/>
            <a:ext cx="247530" cy="247531"/>
          </a:xfrm>
          <a:prstGeom prst="rect">
            <a:avLst/>
          </a:prstGeom>
        </p:spPr>
      </p:pic>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3747477"/>
            <a:ext cx="247530" cy="247531"/>
          </a:xfrm>
          <a:prstGeom prst="rect">
            <a:avLst/>
          </a:prstGeom>
        </p:spPr>
      </p:pic>
      <p:pic>
        <p:nvPicPr>
          <p:cNvPr id="113" name="Picture 1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3507862"/>
            <a:ext cx="247530" cy="247531"/>
          </a:xfrm>
          <a:prstGeom prst="rect">
            <a:avLst/>
          </a:prstGeom>
        </p:spPr>
      </p:pic>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3268249"/>
            <a:ext cx="247530" cy="247531"/>
          </a:xfrm>
          <a:prstGeom prst="rect">
            <a:avLst/>
          </a:prstGeom>
        </p:spPr>
      </p:pic>
      <p:pic>
        <p:nvPicPr>
          <p:cNvPr id="115" name="Picture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3026773"/>
            <a:ext cx="247530" cy="247531"/>
          </a:xfrm>
          <a:prstGeom prst="rect">
            <a:avLst/>
          </a:prstGeom>
        </p:spPr>
      </p:pic>
      <p:sp>
        <p:nvSpPr>
          <p:cNvPr id="116" name="Rectangle 115"/>
          <p:cNvSpPr/>
          <p:nvPr/>
        </p:nvSpPr>
        <p:spPr>
          <a:xfrm>
            <a:off x="5964749" y="5449722"/>
            <a:ext cx="429698" cy="484879"/>
          </a:xfrm>
          <a:prstGeom prst="rect">
            <a:avLst/>
          </a:prstGeom>
          <a:solidFill>
            <a:srgbClr val="37609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7" name="Isosceles Triangle 116"/>
          <p:cNvSpPr/>
          <p:nvPr/>
        </p:nvSpPr>
        <p:spPr>
          <a:xfrm>
            <a:off x="5964755" y="5852752"/>
            <a:ext cx="440267" cy="81849"/>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8" name="Text Box 19"/>
          <p:cNvSpPr txBox="1">
            <a:spLocks noChangeArrowheads="1"/>
          </p:cNvSpPr>
          <p:nvPr/>
        </p:nvSpPr>
        <p:spPr bwMode="gray">
          <a:xfrm flipH="1">
            <a:off x="5892178" y="5384211"/>
            <a:ext cx="575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sz="1800" b="1" cap="all" dirty="0" smtClean="0">
                <a:solidFill>
                  <a:srgbClr val="FFFFFF"/>
                </a:solidFill>
                <a:latin typeface="Calibri"/>
                <a:cs typeface="Calibri"/>
              </a:rPr>
              <a:t>31B</a:t>
            </a:r>
            <a:endParaRPr lang="en-US" sz="1800" b="1" cap="all" dirty="0">
              <a:solidFill>
                <a:srgbClr val="FFFFFF"/>
              </a:solidFill>
              <a:latin typeface="Calibri"/>
              <a:cs typeface="Calibri"/>
            </a:endParaRPr>
          </a:p>
        </p:txBody>
      </p:sp>
      <p:pic>
        <p:nvPicPr>
          <p:cNvPr id="119" name="Picture 1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2788353"/>
            <a:ext cx="247530" cy="247531"/>
          </a:xfrm>
          <a:prstGeom prst="rect">
            <a:avLst/>
          </a:prstGeom>
        </p:spPr>
      </p:pic>
      <p:pic>
        <p:nvPicPr>
          <p:cNvPr id="120" name="Picture 1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2540821"/>
            <a:ext cx="247530" cy="247531"/>
          </a:xfrm>
          <a:prstGeom prst="rect">
            <a:avLst/>
          </a:prstGeom>
        </p:spPr>
      </p:pic>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2293293"/>
            <a:ext cx="247530" cy="247531"/>
          </a:xfrm>
          <a:prstGeom prst="rect">
            <a:avLst/>
          </a:prstGeom>
        </p:spPr>
      </p:pic>
      <p:pic>
        <p:nvPicPr>
          <p:cNvPr id="122" name="Picture 1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2045761"/>
            <a:ext cx="247530" cy="247531"/>
          </a:xfrm>
          <a:prstGeom prst="rect">
            <a:avLst/>
          </a:prstGeom>
        </p:spPr>
      </p:pic>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1788985"/>
            <a:ext cx="247530" cy="247531"/>
          </a:xfrm>
          <a:prstGeom prst="rect">
            <a:avLst/>
          </a:prstGeom>
        </p:spPr>
      </p:pic>
      <p:pic>
        <p:nvPicPr>
          <p:cNvPr id="124" name="Picture 1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1541457"/>
            <a:ext cx="247530" cy="247531"/>
          </a:xfrm>
          <a:prstGeom prst="rect">
            <a:avLst/>
          </a:prstGeom>
        </p:spPr>
      </p:pic>
      <p:pic>
        <p:nvPicPr>
          <p:cNvPr id="125" name="Picture 1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1293925"/>
            <a:ext cx="247530" cy="247531"/>
          </a:xfrm>
          <a:prstGeom prst="rect">
            <a:avLst/>
          </a:prstGeom>
        </p:spPr>
      </p:pic>
      <p:pic>
        <p:nvPicPr>
          <p:cNvPr id="126" name="Picture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1046396"/>
            <a:ext cx="247530" cy="247531"/>
          </a:xfrm>
          <a:prstGeom prst="rect">
            <a:avLst/>
          </a:prstGeom>
        </p:spPr>
      </p:pic>
      <p:sp>
        <p:nvSpPr>
          <p:cNvPr id="127" name="Text Box 19"/>
          <p:cNvSpPr txBox="1">
            <a:spLocks noChangeArrowheads="1"/>
          </p:cNvSpPr>
          <p:nvPr/>
        </p:nvSpPr>
        <p:spPr bwMode="gray">
          <a:xfrm flipH="1">
            <a:off x="5781466" y="5120921"/>
            <a:ext cx="7630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ea typeface="ＭＳ Ｐゴシック" charset="0"/>
                <a:cs typeface="ＭＳ Ｐゴシック" charset="0"/>
              </a:defRPr>
            </a:lvl1pPr>
            <a:lvl2pPr marL="742950" indent="-285750" eaLnBrk="0" hangingPunct="0">
              <a:defRPr sz="1600">
                <a:solidFill>
                  <a:schemeClr val="tx1"/>
                </a:solidFill>
                <a:latin typeface="Arial" charset="0"/>
                <a:ea typeface="ＭＳ Ｐゴシック" charset="0"/>
              </a:defRPr>
            </a:lvl2pPr>
            <a:lvl3pPr marL="1143000" indent="-228600" eaLnBrk="0" hangingPunct="0">
              <a:defRPr sz="1600">
                <a:solidFill>
                  <a:schemeClr val="tx1"/>
                </a:solidFill>
                <a:latin typeface="Arial" charset="0"/>
                <a:ea typeface="ＭＳ Ｐゴシック" charset="0"/>
              </a:defRPr>
            </a:lvl3pPr>
            <a:lvl4pPr marL="1600200" indent="-228600" eaLnBrk="0" hangingPunct="0">
              <a:defRPr sz="1600">
                <a:solidFill>
                  <a:schemeClr val="tx1"/>
                </a:solidFill>
                <a:latin typeface="Arial" charset="0"/>
                <a:ea typeface="ＭＳ Ｐゴシック" charset="0"/>
              </a:defRPr>
            </a:lvl4pPr>
            <a:lvl5pPr marL="2057400" indent="-228600" eaLnBrk="0" hangingPunct="0">
              <a:defRPr sz="16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16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16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16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1600">
                <a:solidFill>
                  <a:schemeClr val="tx1"/>
                </a:solidFill>
                <a:latin typeface="Arial" charset="0"/>
                <a:ea typeface="ＭＳ Ｐゴシック" charset="0"/>
              </a:defRPr>
            </a:lvl9pPr>
          </a:lstStyle>
          <a:p>
            <a:pPr algn="ctr" eaLnBrk="1" hangingPunct="1"/>
            <a:r>
              <a:rPr lang="en-US" b="1" cap="all" dirty="0" smtClean="0">
                <a:solidFill>
                  <a:srgbClr val="575757"/>
                </a:solidFill>
                <a:latin typeface="Calibri"/>
                <a:cs typeface="Calibri"/>
              </a:rPr>
              <a:t>2015</a:t>
            </a:r>
            <a:endParaRPr lang="en-US" b="1" cap="all" dirty="0">
              <a:solidFill>
                <a:srgbClr val="575757"/>
              </a:solidFill>
              <a:latin typeface="Calibri"/>
              <a:cs typeface="Calibri"/>
            </a:endParaRPr>
          </a:p>
        </p:txBody>
      </p:sp>
      <p:pic>
        <p:nvPicPr>
          <p:cNvPr id="128" name="Picture 1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782085"/>
            <a:ext cx="247530" cy="247531"/>
          </a:xfrm>
          <a:prstGeom prst="rect">
            <a:avLst/>
          </a:prstGeom>
        </p:spPr>
      </p:pic>
      <p:pic>
        <p:nvPicPr>
          <p:cNvPr id="129" name="Picture 1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534556"/>
            <a:ext cx="247530" cy="247531"/>
          </a:xfrm>
          <a:prstGeom prst="rect">
            <a:avLst/>
          </a:prstGeom>
        </p:spPr>
      </p:pic>
      <p:pic>
        <p:nvPicPr>
          <p:cNvPr id="130" name="Picture 1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110" y="287025"/>
            <a:ext cx="247530" cy="247531"/>
          </a:xfrm>
          <a:prstGeom prst="rect">
            <a:avLst/>
          </a:prstGeom>
        </p:spPr>
      </p:pic>
      <p:pic>
        <p:nvPicPr>
          <p:cNvPr id="131" name="Picture 1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30249"/>
            <a:ext cx="247530" cy="247531"/>
          </a:xfrm>
          <a:prstGeom prst="rect">
            <a:avLst/>
          </a:prstGeom>
        </p:spPr>
      </p:pic>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217282"/>
            <a:ext cx="247530" cy="247531"/>
          </a:xfrm>
          <a:prstGeom prst="rect">
            <a:avLst/>
          </a:prstGeom>
        </p:spPr>
      </p:pic>
      <p:pic>
        <p:nvPicPr>
          <p:cNvPr id="133" name="Picture 1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827" y="-464811"/>
            <a:ext cx="247530" cy="247531"/>
          </a:xfrm>
          <a:prstGeom prst="rect">
            <a:avLst/>
          </a:prstGeom>
        </p:spPr>
      </p:pic>
      <p:pic>
        <p:nvPicPr>
          <p:cNvPr id="134" name="Picture 1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427" y="-712340"/>
            <a:ext cx="247530" cy="247531"/>
          </a:xfrm>
          <a:prstGeom prst="rect">
            <a:avLst/>
          </a:prstGeom>
        </p:spPr>
      </p:pic>
    </p:spTree>
    <p:extLst>
      <p:ext uri="{BB962C8B-B14F-4D97-AF65-F5344CB8AC3E}">
        <p14:creationId xmlns:p14="http://schemas.microsoft.com/office/powerpoint/2010/main" val="13221163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06976" y="352789"/>
            <a:ext cx="7632701" cy="3270251"/>
          </a:xfrm>
        </p:spPr>
        <p:txBody>
          <a:bodyPr/>
          <a:lstStyle/>
          <a:p>
            <a:pPr algn="ctr"/>
            <a:r>
              <a:rPr lang="en-US" sz="3200" dirty="0">
                <a:latin typeface="Avenir Black"/>
                <a:cs typeface="Avenir Black"/>
              </a:rPr>
              <a:t>Polling </a:t>
            </a:r>
            <a:r>
              <a:rPr lang="en-US" sz="3200" dirty="0" smtClean="0">
                <a:latin typeface="Avenir Black"/>
                <a:cs typeface="Avenir Black"/>
              </a:rPr>
              <a:t>Question </a:t>
            </a:r>
            <a:endParaRPr lang="en-US" sz="3200" dirty="0">
              <a:latin typeface="Avenir Black"/>
              <a:cs typeface="Avenir Black"/>
            </a:endParaRPr>
          </a:p>
          <a:p>
            <a:pPr algn="ctr"/>
            <a:endParaRPr lang="en-US" sz="1100" dirty="0">
              <a:latin typeface="Avenir Book"/>
              <a:cs typeface="Avenir Book"/>
            </a:endParaRPr>
          </a:p>
          <a:p>
            <a:pPr algn="ctr"/>
            <a:r>
              <a:rPr lang="en-US" sz="3200" cap="none" dirty="0" smtClean="0">
                <a:latin typeface="Avenir Book"/>
                <a:cs typeface="Avenir Book"/>
              </a:rPr>
              <a:t>What percent of modern apps are composed of open source components?</a:t>
            </a:r>
          </a:p>
          <a:p>
            <a:endParaRPr lang="en-US" sz="3200" dirty="0">
              <a:latin typeface="Avenir Book"/>
              <a:cs typeface="Avenir Book"/>
            </a:endParaRPr>
          </a:p>
        </p:txBody>
      </p:sp>
      <p:sp>
        <p:nvSpPr>
          <p:cNvPr id="3" name="Slide Number Placeholder 2"/>
          <p:cNvSpPr>
            <a:spLocks noGrp="1"/>
          </p:cNvSpPr>
          <p:nvPr>
            <p:ph type="sldNum" sz="quarter" idx="4294967295"/>
          </p:nvPr>
        </p:nvSpPr>
        <p:spPr>
          <a:xfrm>
            <a:off x="6" y="6365876"/>
            <a:ext cx="517525" cy="365125"/>
          </a:xfrm>
        </p:spPr>
        <p:txBody>
          <a:bodyPr/>
          <a:lstStyle/>
          <a:p>
            <a:fld id="{133CF2A4-CAF6-4D4D-9789-110A2B05844D}" type="slidenum">
              <a:rPr lang="en-US" smtClean="0"/>
              <a:pPr/>
              <a:t>17</a:t>
            </a:fld>
            <a:endParaRPr lang="en-US"/>
          </a:p>
        </p:txBody>
      </p:sp>
      <p:sp>
        <p:nvSpPr>
          <p:cNvPr id="7" name="Text Placeholder 5"/>
          <p:cNvSpPr txBox="1">
            <a:spLocks/>
          </p:cNvSpPr>
          <p:nvPr/>
        </p:nvSpPr>
        <p:spPr bwMode="auto">
          <a:xfrm>
            <a:off x="859376" y="3231457"/>
            <a:ext cx="7632701" cy="208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noAutofit/>
          </a:bodyPr>
          <a:lstStyle>
            <a:lvl1pPr marL="0" indent="0" algn="l" defTabSz="457200" rtl="0" eaLnBrk="1" fontAlgn="base" hangingPunct="1">
              <a:spcBef>
                <a:spcPct val="20000"/>
              </a:spcBef>
              <a:spcAft>
                <a:spcPct val="0"/>
              </a:spcAft>
              <a:buFontTx/>
              <a:buNone/>
              <a:defRPr sz="3600" b="1" i="0" kern="1200" cap="all" baseline="0">
                <a:solidFill>
                  <a:schemeClr val="bg1"/>
                </a:solidFill>
                <a:latin typeface="Calibri"/>
                <a:ea typeface="ＭＳ Ｐゴシック" charset="0"/>
                <a:cs typeface="Calibri"/>
              </a:defRPr>
            </a:lvl1pPr>
            <a:lvl2pPr marL="457200" indent="0" algn="r" defTabSz="457200" rtl="0" eaLnBrk="1" fontAlgn="base" hangingPunct="1">
              <a:spcBef>
                <a:spcPct val="20000"/>
              </a:spcBef>
              <a:spcAft>
                <a:spcPct val="0"/>
              </a:spcAft>
              <a:buClr>
                <a:schemeClr val="accent1"/>
              </a:buClr>
              <a:buFontTx/>
              <a:buNone/>
              <a:defRPr sz="1400" b="0" i="0" kern="1200" baseline="0">
                <a:solidFill>
                  <a:schemeClr val="bg1">
                    <a:lumMod val="85000"/>
                  </a:schemeClr>
                </a:solidFill>
                <a:latin typeface="Calibri"/>
                <a:ea typeface="ＭＳ Ｐゴシック" charset="0"/>
                <a:cs typeface="Calibri"/>
              </a:defRPr>
            </a:lvl2pPr>
            <a:lvl3pPr marL="914400" indent="0" algn="r" defTabSz="457200" rtl="0" eaLnBrk="1" fontAlgn="base" hangingPunct="1">
              <a:spcBef>
                <a:spcPct val="20000"/>
              </a:spcBef>
              <a:spcAft>
                <a:spcPct val="0"/>
              </a:spcAft>
              <a:buFontTx/>
              <a:buNone/>
              <a:defRPr sz="1400" b="0" i="0" kern="1200" baseline="0">
                <a:solidFill>
                  <a:schemeClr val="bg1">
                    <a:lumMod val="85000"/>
                  </a:schemeClr>
                </a:solidFill>
                <a:latin typeface="Calibri"/>
                <a:ea typeface="ＭＳ Ｐゴシック" charset="0"/>
                <a:cs typeface="Calibri"/>
              </a:defRPr>
            </a:lvl3pPr>
            <a:lvl4pPr marL="1371600" indent="0" algn="r" defTabSz="457200" rtl="0" eaLnBrk="1" fontAlgn="base" hangingPunct="1">
              <a:spcBef>
                <a:spcPct val="20000"/>
              </a:spcBef>
              <a:spcAft>
                <a:spcPct val="0"/>
              </a:spcAft>
              <a:buClr>
                <a:schemeClr val="accent4"/>
              </a:buClr>
              <a:buFontTx/>
              <a:buNone/>
              <a:defRPr sz="1400" b="0" i="0" kern="1200" baseline="0">
                <a:solidFill>
                  <a:schemeClr val="bg1">
                    <a:lumMod val="85000"/>
                  </a:schemeClr>
                </a:solidFill>
                <a:latin typeface="Calibri"/>
                <a:ea typeface="ＭＳ Ｐゴシック" charset="0"/>
                <a:cs typeface="Calibri"/>
              </a:defRPr>
            </a:lvl4pPr>
            <a:lvl5pPr marL="1828800" indent="0" algn="r" defTabSz="457200" rtl="0" eaLnBrk="1" fontAlgn="base" hangingPunct="1">
              <a:spcBef>
                <a:spcPct val="20000"/>
              </a:spcBef>
              <a:spcAft>
                <a:spcPct val="0"/>
              </a:spcAft>
              <a:buFontTx/>
              <a:buNone/>
              <a:defRPr sz="1400" kern="1200" baseline="0">
                <a:solidFill>
                  <a:schemeClr val="bg1">
                    <a:lumMod val="8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indent="-742950" algn="ctr">
              <a:buAutoNum type="alphaLcPeriod"/>
            </a:pPr>
            <a:r>
              <a:rPr lang="en-US" sz="3200" dirty="0" smtClean="0">
                <a:latin typeface="Avenir Book"/>
                <a:cs typeface="Avenir Book"/>
              </a:rPr>
              <a:t>10 - 20%</a:t>
            </a:r>
          </a:p>
          <a:p>
            <a:pPr marL="742950" indent="-742950" algn="ctr">
              <a:buAutoNum type="alphaLcPeriod"/>
            </a:pPr>
            <a:r>
              <a:rPr lang="en-US" sz="3200" dirty="0" smtClean="0">
                <a:latin typeface="Avenir Book"/>
                <a:cs typeface="Avenir Book"/>
              </a:rPr>
              <a:t>50 - 60%</a:t>
            </a:r>
          </a:p>
          <a:p>
            <a:pPr marL="742950" indent="-742950" algn="ctr">
              <a:buAutoNum type="alphaLcPeriod"/>
            </a:pPr>
            <a:r>
              <a:rPr lang="en-US" sz="3200" dirty="0" smtClean="0">
                <a:latin typeface="Avenir Book"/>
                <a:cs typeface="Avenir Book"/>
              </a:rPr>
              <a:t>80 - 90%</a:t>
            </a:r>
            <a:endParaRPr lang="en-US" sz="3200" dirty="0">
              <a:latin typeface="Avenir Book"/>
              <a:cs typeface="Avenir Book"/>
            </a:endParaRPr>
          </a:p>
        </p:txBody>
      </p:sp>
    </p:spTree>
    <p:extLst>
      <p:ext uri="{BB962C8B-B14F-4D97-AF65-F5344CB8AC3E}">
        <p14:creationId xmlns:p14="http://schemas.microsoft.com/office/powerpoint/2010/main" val="35894648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cloud.png"/>
          <p:cNvPicPr>
            <a:picLocks noChangeAspect="1"/>
          </p:cNvPicPr>
          <p:nvPr/>
        </p:nvPicPr>
        <p:blipFill>
          <a:blip r:embed="rId2">
            <a:duotone>
              <a:schemeClr val="bg2">
                <a:shade val="45000"/>
                <a:satMod val="135000"/>
              </a:schemeClr>
              <a:prstClr val="white"/>
            </a:duotone>
          </a:blip>
          <a:stretch>
            <a:fillRect/>
          </a:stretch>
        </p:blipFill>
        <p:spPr>
          <a:xfrm>
            <a:off x="2575974" y="4715462"/>
            <a:ext cx="1821116" cy="1267497"/>
          </a:xfrm>
          <a:prstGeom prst="rect">
            <a:avLst/>
          </a:prstGeom>
        </p:spPr>
      </p:pic>
      <p:sp>
        <p:nvSpPr>
          <p:cNvPr id="2" name="Title 1"/>
          <p:cNvSpPr>
            <a:spLocks noGrp="1"/>
          </p:cNvSpPr>
          <p:nvPr>
            <p:ph type="title"/>
          </p:nvPr>
        </p:nvSpPr>
        <p:spPr/>
        <p:txBody>
          <a:bodyPr/>
          <a:lstStyle/>
          <a:p>
            <a:r>
              <a:rPr lang="en-US" sz="3200" dirty="0" smtClean="0"/>
              <a:t>How </a:t>
            </a:r>
            <a:r>
              <a:rPr lang="en-US" sz="3200" dirty="0"/>
              <a:t>D</a:t>
            </a:r>
            <a:r>
              <a:rPr lang="en-US" sz="3200" dirty="0" smtClean="0"/>
              <a:t>ependent on 3</a:t>
            </a:r>
            <a:r>
              <a:rPr lang="en-US" sz="3200" baseline="30000" dirty="0" smtClean="0"/>
              <a:t>rd</a:t>
            </a:r>
            <a:r>
              <a:rPr lang="en-US" sz="3200" dirty="0" smtClean="0"/>
              <a:t> Parties </a:t>
            </a:r>
            <a:r>
              <a:rPr lang="en-US" sz="3200" dirty="0"/>
              <a:t>A</a:t>
            </a:r>
            <a:r>
              <a:rPr lang="en-US" sz="3200" dirty="0" smtClean="0"/>
              <a:t>re We?</a:t>
            </a:r>
            <a:endParaRPr lang="en-US" sz="3200" dirty="0"/>
          </a:p>
        </p:txBody>
      </p:sp>
      <p:sp>
        <p:nvSpPr>
          <p:cNvPr id="6" name="Rectangle 5"/>
          <p:cNvSpPr/>
          <p:nvPr/>
        </p:nvSpPr>
        <p:spPr>
          <a:xfrm>
            <a:off x="4577837" y="1731002"/>
            <a:ext cx="2343463" cy="307777"/>
          </a:xfrm>
          <a:prstGeom prst="rect">
            <a:avLst/>
          </a:prstGeom>
          <a:noFill/>
          <a:ln>
            <a:noFill/>
          </a:ln>
        </p:spPr>
        <p:txBody>
          <a:bodyPr wrap="none" lIns="45720" rIns="45720">
            <a:spAutoFit/>
          </a:bodyPr>
          <a:lstStyle/>
          <a:p>
            <a:pPr algn="ctr"/>
            <a:r>
              <a:rPr lang="en-US" sz="1400" b="1" dirty="0" smtClean="0">
                <a:latin typeface="Century Gothic"/>
              </a:rPr>
              <a:t>10% Custom </a:t>
            </a:r>
            <a:r>
              <a:rPr lang="en-US" sz="1400" b="1" dirty="0">
                <a:latin typeface="Century Gothic"/>
              </a:rPr>
              <a:t>Written Code</a:t>
            </a:r>
          </a:p>
        </p:txBody>
      </p:sp>
      <p:sp>
        <p:nvSpPr>
          <p:cNvPr id="10" name="Rectangle 9"/>
          <p:cNvSpPr/>
          <p:nvPr/>
        </p:nvSpPr>
        <p:spPr>
          <a:xfrm>
            <a:off x="1189189" y="1251741"/>
            <a:ext cx="2487695" cy="400110"/>
          </a:xfrm>
          <a:prstGeom prst="rect">
            <a:avLst/>
          </a:prstGeom>
          <a:noFill/>
          <a:ln>
            <a:noFill/>
          </a:ln>
        </p:spPr>
        <p:txBody>
          <a:bodyPr wrap="none" lIns="45720" rIns="45720">
            <a:spAutoFit/>
          </a:bodyPr>
          <a:lstStyle/>
          <a:p>
            <a:pPr algn="ctr"/>
            <a:r>
              <a:rPr lang="en-US" sz="2000" b="1" dirty="0" smtClean="0">
                <a:solidFill>
                  <a:schemeClr val="tx1">
                    <a:lumMod val="50000"/>
                    <a:lumOff val="50000"/>
                  </a:schemeClr>
                </a:solidFill>
                <a:latin typeface="Century Gothic"/>
              </a:rPr>
              <a:t>Typical Application</a:t>
            </a:r>
            <a:endParaRPr lang="en-US" sz="2000" b="1" dirty="0">
              <a:solidFill>
                <a:schemeClr val="tx1">
                  <a:lumMod val="50000"/>
                  <a:lumOff val="50000"/>
                </a:schemeClr>
              </a:solidFill>
              <a:latin typeface="Century Gothic"/>
            </a:endParaRPr>
          </a:p>
        </p:txBody>
      </p:sp>
      <p:sp>
        <p:nvSpPr>
          <p:cNvPr id="17" name="Rectangle 16"/>
          <p:cNvSpPr/>
          <p:nvPr/>
        </p:nvSpPr>
        <p:spPr>
          <a:xfrm>
            <a:off x="4767190" y="2726830"/>
            <a:ext cx="2074246" cy="461665"/>
          </a:xfrm>
          <a:prstGeom prst="rect">
            <a:avLst/>
          </a:prstGeom>
          <a:noFill/>
          <a:ln>
            <a:noFill/>
          </a:ln>
        </p:spPr>
        <p:txBody>
          <a:bodyPr wrap="none" lIns="45720" rIns="45720">
            <a:spAutoFit/>
          </a:bodyPr>
          <a:lstStyle/>
          <a:p>
            <a:pPr algn="ctr"/>
            <a:r>
              <a:rPr lang="en-US" sz="2400" dirty="0" smtClean="0">
                <a:solidFill>
                  <a:schemeClr val="accent1">
                    <a:lumMod val="60000"/>
                    <a:lumOff val="40000"/>
                  </a:schemeClr>
                </a:solidFill>
                <a:latin typeface="Century Gothic"/>
              </a:rPr>
              <a:t>Open Source</a:t>
            </a:r>
          </a:p>
        </p:txBody>
      </p:sp>
      <p:sp>
        <p:nvSpPr>
          <p:cNvPr id="18" name="Rectangle 17"/>
          <p:cNvSpPr/>
          <p:nvPr/>
        </p:nvSpPr>
        <p:spPr>
          <a:xfrm>
            <a:off x="4978404" y="3557276"/>
            <a:ext cx="1421410" cy="307777"/>
          </a:xfrm>
          <a:prstGeom prst="rect">
            <a:avLst/>
          </a:prstGeom>
          <a:noFill/>
          <a:ln>
            <a:noFill/>
          </a:ln>
        </p:spPr>
        <p:txBody>
          <a:bodyPr wrap="none" lIns="45720" rIns="45720">
            <a:spAutoFit/>
          </a:bodyPr>
          <a:lstStyle/>
          <a:p>
            <a:pPr algn="ctr"/>
            <a:r>
              <a:rPr lang="en-US" sz="1400" dirty="0" smtClean="0">
                <a:solidFill>
                  <a:schemeClr val="accent1">
                    <a:lumMod val="60000"/>
                    <a:lumOff val="40000"/>
                  </a:schemeClr>
                </a:solidFill>
                <a:latin typeface="Century Gothic"/>
              </a:rPr>
              <a:t>Cloud  Services</a:t>
            </a:r>
            <a:endParaRPr lang="en-US" sz="1400" dirty="0">
              <a:solidFill>
                <a:schemeClr val="accent1">
                  <a:lumMod val="60000"/>
                  <a:lumOff val="40000"/>
                </a:schemeClr>
              </a:solidFill>
              <a:latin typeface="Century Gothic"/>
            </a:endParaRPr>
          </a:p>
        </p:txBody>
      </p:sp>
      <p:sp>
        <p:nvSpPr>
          <p:cNvPr id="19" name="Rectangle 18"/>
          <p:cNvSpPr/>
          <p:nvPr/>
        </p:nvSpPr>
        <p:spPr>
          <a:xfrm>
            <a:off x="4954850" y="3188486"/>
            <a:ext cx="1589437" cy="338554"/>
          </a:xfrm>
          <a:prstGeom prst="rect">
            <a:avLst/>
          </a:prstGeom>
          <a:noFill/>
          <a:ln>
            <a:noFill/>
          </a:ln>
        </p:spPr>
        <p:txBody>
          <a:bodyPr wrap="none" lIns="45720" rIns="45720">
            <a:spAutoFit/>
          </a:bodyPr>
          <a:lstStyle/>
          <a:p>
            <a:pPr algn="ctr"/>
            <a:r>
              <a:rPr lang="en-US" sz="1600" dirty="0" smtClean="0">
                <a:solidFill>
                  <a:schemeClr val="accent1">
                    <a:lumMod val="60000"/>
                    <a:lumOff val="40000"/>
                  </a:schemeClr>
                </a:solidFill>
                <a:latin typeface="Century Gothic"/>
              </a:rPr>
              <a:t>Closed  Source </a:t>
            </a:r>
          </a:p>
        </p:txBody>
      </p:sp>
      <p:sp>
        <p:nvSpPr>
          <p:cNvPr id="30" name="Rectangle 29"/>
          <p:cNvSpPr/>
          <p:nvPr/>
        </p:nvSpPr>
        <p:spPr>
          <a:xfrm>
            <a:off x="4297404" y="2294958"/>
            <a:ext cx="3138990" cy="461665"/>
          </a:xfrm>
          <a:prstGeom prst="rect">
            <a:avLst/>
          </a:prstGeom>
          <a:noFill/>
          <a:ln>
            <a:noFill/>
          </a:ln>
        </p:spPr>
        <p:txBody>
          <a:bodyPr wrap="none" lIns="45720" rIns="45720">
            <a:spAutoFit/>
          </a:bodyPr>
          <a:lstStyle/>
          <a:p>
            <a:pPr algn="ctr"/>
            <a:r>
              <a:rPr lang="en-US" sz="2400" b="1" dirty="0" smtClean="0">
                <a:solidFill>
                  <a:srgbClr val="336699"/>
                </a:solidFill>
                <a:latin typeface="Century Gothic"/>
              </a:rPr>
              <a:t>90% From 3rd Parties</a:t>
            </a:r>
            <a:endParaRPr lang="en-US" sz="2400" b="1" dirty="0">
              <a:solidFill>
                <a:srgbClr val="336699"/>
              </a:solidFill>
              <a:latin typeface="Century Gothic"/>
            </a:endParaRPr>
          </a:p>
        </p:txBody>
      </p:sp>
      <p:pic>
        <p:nvPicPr>
          <p:cNvPr id="14" name="Picture 13" descr="components-squar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382206" y="1846354"/>
            <a:ext cx="1891242" cy="1888143"/>
          </a:xfrm>
          <a:prstGeom prst="rect">
            <a:avLst/>
          </a:prstGeom>
          <a:ln w="38100">
            <a:solidFill>
              <a:schemeClr val="accent1"/>
            </a:solidFill>
          </a:ln>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4970" b="20645"/>
          <a:stretch/>
        </p:blipFill>
        <p:spPr>
          <a:xfrm>
            <a:off x="246022" y="4357367"/>
            <a:ext cx="1707270" cy="1593348"/>
          </a:xfrm>
          <a:prstGeom prst="rect">
            <a:avLst/>
          </a:prstGeom>
        </p:spPr>
      </p:pic>
      <p:grpSp>
        <p:nvGrpSpPr>
          <p:cNvPr id="16" name="Group 70"/>
          <p:cNvGrpSpPr/>
          <p:nvPr/>
        </p:nvGrpSpPr>
        <p:grpSpPr>
          <a:xfrm>
            <a:off x="877921" y="4357365"/>
            <a:ext cx="249026" cy="249027"/>
            <a:chOff x="1760127" y="2879442"/>
            <a:chExt cx="296884" cy="296884"/>
          </a:xfrm>
        </p:grpSpPr>
        <p:sp>
          <p:nvSpPr>
            <p:cNvPr id="20" name="Oval 19"/>
            <p:cNvSpPr/>
            <p:nvPr/>
          </p:nvSpPr>
          <p:spPr>
            <a:xfrm>
              <a:off x="1760127" y="2879442"/>
              <a:ext cx="296884" cy="296884"/>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807985" y="2927300"/>
              <a:ext cx="201168" cy="20116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853705" y="2973020"/>
              <a:ext cx="109728" cy="109728"/>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70"/>
          <p:cNvGrpSpPr/>
          <p:nvPr/>
        </p:nvGrpSpPr>
        <p:grpSpPr>
          <a:xfrm>
            <a:off x="2822764" y="5322965"/>
            <a:ext cx="249026" cy="249027"/>
            <a:chOff x="1760127" y="2879442"/>
            <a:chExt cx="296884" cy="296884"/>
          </a:xfrm>
        </p:grpSpPr>
        <p:sp>
          <p:nvSpPr>
            <p:cNvPr id="29" name="Oval 28"/>
            <p:cNvSpPr/>
            <p:nvPr/>
          </p:nvSpPr>
          <p:spPr>
            <a:xfrm>
              <a:off x="1760127" y="2879442"/>
              <a:ext cx="296884" cy="296884"/>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807985" y="2927300"/>
              <a:ext cx="201168" cy="20116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53705" y="2973020"/>
              <a:ext cx="109728" cy="109728"/>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70"/>
          <p:cNvGrpSpPr/>
          <p:nvPr/>
        </p:nvGrpSpPr>
        <p:grpSpPr>
          <a:xfrm>
            <a:off x="1542853" y="4862941"/>
            <a:ext cx="249026" cy="249027"/>
            <a:chOff x="1760127" y="2879442"/>
            <a:chExt cx="296884" cy="296884"/>
          </a:xfrm>
        </p:grpSpPr>
        <p:sp>
          <p:nvSpPr>
            <p:cNvPr id="34" name="Oval 33"/>
            <p:cNvSpPr/>
            <p:nvPr/>
          </p:nvSpPr>
          <p:spPr>
            <a:xfrm>
              <a:off x="1760127" y="2879442"/>
              <a:ext cx="296884" cy="296884"/>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807985" y="2927300"/>
              <a:ext cx="201168" cy="20116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853705" y="2973020"/>
              <a:ext cx="109728" cy="109728"/>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70"/>
          <p:cNvGrpSpPr/>
          <p:nvPr/>
        </p:nvGrpSpPr>
        <p:grpSpPr>
          <a:xfrm>
            <a:off x="279435" y="5436985"/>
            <a:ext cx="249026" cy="249027"/>
            <a:chOff x="1760127" y="2879442"/>
            <a:chExt cx="296884" cy="296884"/>
          </a:xfrm>
        </p:grpSpPr>
        <p:sp>
          <p:nvSpPr>
            <p:cNvPr id="38" name="Oval 37"/>
            <p:cNvSpPr/>
            <p:nvPr/>
          </p:nvSpPr>
          <p:spPr>
            <a:xfrm>
              <a:off x="1760127" y="2879442"/>
              <a:ext cx="296884" cy="296884"/>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807985" y="2927300"/>
              <a:ext cx="201168" cy="20116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853705" y="2973020"/>
              <a:ext cx="109728" cy="109728"/>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70"/>
          <p:cNvGrpSpPr/>
          <p:nvPr/>
        </p:nvGrpSpPr>
        <p:grpSpPr>
          <a:xfrm>
            <a:off x="3675842" y="5255304"/>
            <a:ext cx="249026" cy="249027"/>
            <a:chOff x="1760127" y="2879442"/>
            <a:chExt cx="296884" cy="296884"/>
          </a:xfrm>
        </p:grpSpPr>
        <p:sp>
          <p:nvSpPr>
            <p:cNvPr id="42" name="Oval 41"/>
            <p:cNvSpPr/>
            <p:nvPr/>
          </p:nvSpPr>
          <p:spPr>
            <a:xfrm>
              <a:off x="1760127" y="2879442"/>
              <a:ext cx="296884" cy="296884"/>
            </a:xfrm>
            <a:prstGeom prst="ellipse">
              <a:avLst/>
            </a:pr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807985" y="2927300"/>
              <a:ext cx="201168" cy="201168"/>
            </a:xfrm>
            <a:prstGeom prst="ellipse">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853705" y="2973020"/>
              <a:ext cx="109728" cy="109728"/>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Freeform 7"/>
          <p:cNvSpPr/>
          <p:nvPr/>
        </p:nvSpPr>
        <p:spPr bwMode="gray">
          <a:xfrm>
            <a:off x="415649" y="2769351"/>
            <a:ext cx="1127217" cy="2588580"/>
          </a:xfrm>
          <a:custGeom>
            <a:avLst/>
            <a:gdLst>
              <a:gd name="connsiteX0" fmla="*/ 1171339 w 1171339"/>
              <a:gd name="connsiteY0" fmla="*/ 0 h 2675187"/>
              <a:gd name="connsiteX1" fmla="*/ 498764 w 1171339"/>
              <a:gd name="connsiteY1" fmla="*/ 528992 h 2675187"/>
              <a:gd name="connsiteX2" fmla="*/ 0 w 1171339"/>
              <a:gd name="connsiteY2" fmla="*/ 2675187 h 2675187"/>
            </a:gdLst>
            <a:ahLst/>
            <a:cxnLst>
              <a:cxn ang="0">
                <a:pos x="connsiteX0" y="connsiteY0"/>
              </a:cxn>
              <a:cxn ang="0">
                <a:pos x="connsiteX1" y="connsiteY1"/>
              </a:cxn>
              <a:cxn ang="0">
                <a:pos x="connsiteX2" y="connsiteY2"/>
              </a:cxn>
            </a:cxnLst>
            <a:rect l="l" t="t" r="r" b="b"/>
            <a:pathLst>
              <a:path w="1171339" h="2675187">
                <a:moveTo>
                  <a:pt x="1171339" y="0"/>
                </a:moveTo>
                <a:cubicBezTo>
                  <a:pt x="932663" y="41564"/>
                  <a:pt x="693987" y="83128"/>
                  <a:pt x="498764" y="528992"/>
                </a:cubicBezTo>
                <a:cubicBezTo>
                  <a:pt x="303541" y="974856"/>
                  <a:pt x="151770" y="1825021"/>
                  <a:pt x="0" y="2675187"/>
                </a:cubicBezTo>
              </a:path>
            </a:pathLst>
          </a:custGeom>
          <a:noFill/>
          <a:ln w="28575">
            <a:solidFill>
              <a:schemeClr val="accent2">
                <a:lumMod val="75000"/>
              </a:schemeClr>
            </a:solidFill>
            <a:prstDash val="sysDash"/>
            <a:round/>
            <a:headEnd type="none" w="med" len="med"/>
            <a:tailEnd type="none" w="med" len="med"/>
          </a:ln>
        </p:spPr>
        <p:txBody>
          <a:bodyPr rtlCol="0" anchor="ctr"/>
          <a:lstStyle/>
          <a:p>
            <a:pPr algn="ctr"/>
            <a:endParaRPr lang="en-US"/>
          </a:p>
        </p:txBody>
      </p:sp>
      <p:sp>
        <p:nvSpPr>
          <p:cNvPr id="50" name="Freeform 49"/>
          <p:cNvSpPr/>
          <p:nvPr/>
        </p:nvSpPr>
        <p:spPr bwMode="gray">
          <a:xfrm>
            <a:off x="998966" y="3234407"/>
            <a:ext cx="543901" cy="1106492"/>
          </a:xfrm>
          <a:custGeom>
            <a:avLst/>
            <a:gdLst>
              <a:gd name="connsiteX0" fmla="*/ 1171339 w 1171339"/>
              <a:gd name="connsiteY0" fmla="*/ 0 h 2675187"/>
              <a:gd name="connsiteX1" fmla="*/ 498764 w 1171339"/>
              <a:gd name="connsiteY1" fmla="*/ 528992 h 2675187"/>
              <a:gd name="connsiteX2" fmla="*/ 0 w 1171339"/>
              <a:gd name="connsiteY2" fmla="*/ 2675187 h 2675187"/>
            </a:gdLst>
            <a:ahLst/>
            <a:cxnLst>
              <a:cxn ang="0">
                <a:pos x="connsiteX0" y="connsiteY0"/>
              </a:cxn>
              <a:cxn ang="0">
                <a:pos x="connsiteX1" y="connsiteY1"/>
              </a:cxn>
              <a:cxn ang="0">
                <a:pos x="connsiteX2" y="connsiteY2"/>
              </a:cxn>
            </a:cxnLst>
            <a:rect l="l" t="t" r="r" b="b"/>
            <a:pathLst>
              <a:path w="1171339" h="2675187">
                <a:moveTo>
                  <a:pt x="1171339" y="0"/>
                </a:moveTo>
                <a:cubicBezTo>
                  <a:pt x="932663" y="41564"/>
                  <a:pt x="693987" y="83128"/>
                  <a:pt x="498764" y="528992"/>
                </a:cubicBezTo>
                <a:cubicBezTo>
                  <a:pt x="303541" y="974856"/>
                  <a:pt x="151770" y="1825021"/>
                  <a:pt x="0" y="2675187"/>
                </a:cubicBezTo>
              </a:path>
            </a:pathLst>
          </a:custGeom>
          <a:noFill/>
          <a:ln w="28575">
            <a:solidFill>
              <a:schemeClr val="accent2">
                <a:lumMod val="75000"/>
              </a:schemeClr>
            </a:solidFill>
            <a:prstDash val="sysDash"/>
            <a:round/>
            <a:headEnd type="none" w="med" len="med"/>
            <a:tailEnd type="none" w="med" len="med"/>
          </a:ln>
        </p:spPr>
        <p:txBody>
          <a:bodyPr rtlCol="0" anchor="ctr"/>
          <a:lstStyle/>
          <a:p>
            <a:pPr algn="ctr"/>
            <a:endParaRPr lang="en-US"/>
          </a:p>
        </p:txBody>
      </p:sp>
      <p:sp>
        <p:nvSpPr>
          <p:cNvPr id="51" name="Freeform 50"/>
          <p:cNvSpPr/>
          <p:nvPr/>
        </p:nvSpPr>
        <p:spPr bwMode="gray">
          <a:xfrm rot="2883436" flipH="1">
            <a:off x="1455261" y="3520590"/>
            <a:ext cx="2344025" cy="1252274"/>
          </a:xfrm>
          <a:custGeom>
            <a:avLst/>
            <a:gdLst>
              <a:gd name="connsiteX0" fmla="*/ 1171339 w 1171339"/>
              <a:gd name="connsiteY0" fmla="*/ 0 h 2675187"/>
              <a:gd name="connsiteX1" fmla="*/ 498764 w 1171339"/>
              <a:gd name="connsiteY1" fmla="*/ 528992 h 2675187"/>
              <a:gd name="connsiteX2" fmla="*/ 0 w 1171339"/>
              <a:gd name="connsiteY2" fmla="*/ 2675187 h 2675187"/>
            </a:gdLst>
            <a:ahLst/>
            <a:cxnLst>
              <a:cxn ang="0">
                <a:pos x="connsiteX0" y="connsiteY0"/>
              </a:cxn>
              <a:cxn ang="0">
                <a:pos x="connsiteX1" y="connsiteY1"/>
              </a:cxn>
              <a:cxn ang="0">
                <a:pos x="connsiteX2" y="connsiteY2"/>
              </a:cxn>
            </a:cxnLst>
            <a:rect l="l" t="t" r="r" b="b"/>
            <a:pathLst>
              <a:path w="1171339" h="2675187">
                <a:moveTo>
                  <a:pt x="1171339" y="0"/>
                </a:moveTo>
                <a:cubicBezTo>
                  <a:pt x="932663" y="41564"/>
                  <a:pt x="693987" y="83128"/>
                  <a:pt x="498764" y="528992"/>
                </a:cubicBezTo>
                <a:cubicBezTo>
                  <a:pt x="303541" y="974856"/>
                  <a:pt x="151770" y="1825021"/>
                  <a:pt x="0" y="2675187"/>
                </a:cubicBezTo>
              </a:path>
            </a:pathLst>
          </a:custGeom>
          <a:noFill/>
          <a:ln w="28575">
            <a:solidFill>
              <a:schemeClr val="accent2">
                <a:lumMod val="75000"/>
              </a:schemeClr>
            </a:solidFill>
            <a:prstDash val="sysDash"/>
            <a:round/>
            <a:headEnd type="none" w="med" len="med"/>
            <a:tailEnd type="none" w="med" len="med"/>
          </a:ln>
        </p:spPr>
        <p:txBody>
          <a:bodyPr rtlCol="0" anchor="ctr"/>
          <a:lstStyle/>
          <a:p>
            <a:pPr algn="ctr"/>
            <a:endParaRPr lang="en-US"/>
          </a:p>
        </p:txBody>
      </p:sp>
      <p:sp>
        <p:nvSpPr>
          <p:cNvPr id="52" name="Freeform 51"/>
          <p:cNvSpPr/>
          <p:nvPr/>
        </p:nvSpPr>
        <p:spPr bwMode="gray">
          <a:xfrm rot="1239257" flipH="1">
            <a:off x="2720775" y="3698502"/>
            <a:ext cx="1369121" cy="1437015"/>
          </a:xfrm>
          <a:custGeom>
            <a:avLst/>
            <a:gdLst>
              <a:gd name="connsiteX0" fmla="*/ 1171339 w 1171339"/>
              <a:gd name="connsiteY0" fmla="*/ 0 h 2675187"/>
              <a:gd name="connsiteX1" fmla="*/ 498764 w 1171339"/>
              <a:gd name="connsiteY1" fmla="*/ 528992 h 2675187"/>
              <a:gd name="connsiteX2" fmla="*/ 0 w 1171339"/>
              <a:gd name="connsiteY2" fmla="*/ 2675187 h 2675187"/>
            </a:gdLst>
            <a:ahLst/>
            <a:cxnLst>
              <a:cxn ang="0">
                <a:pos x="connsiteX0" y="connsiteY0"/>
              </a:cxn>
              <a:cxn ang="0">
                <a:pos x="connsiteX1" y="connsiteY1"/>
              </a:cxn>
              <a:cxn ang="0">
                <a:pos x="connsiteX2" y="connsiteY2"/>
              </a:cxn>
            </a:cxnLst>
            <a:rect l="l" t="t" r="r" b="b"/>
            <a:pathLst>
              <a:path w="1171339" h="2675187">
                <a:moveTo>
                  <a:pt x="1171339" y="0"/>
                </a:moveTo>
                <a:cubicBezTo>
                  <a:pt x="932663" y="41564"/>
                  <a:pt x="693987" y="83128"/>
                  <a:pt x="498764" y="528992"/>
                </a:cubicBezTo>
                <a:cubicBezTo>
                  <a:pt x="303541" y="974856"/>
                  <a:pt x="151770" y="1825021"/>
                  <a:pt x="0" y="2675187"/>
                </a:cubicBezTo>
              </a:path>
            </a:pathLst>
          </a:custGeom>
          <a:noFill/>
          <a:ln w="28575">
            <a:solidFill>
              <a:schemeClr val="accent2">
                <a:lumMod val="75000"/>
              </a:schemeClr>
            </a:solidFill>
            <a:prstDash val="sysDash"/>
            <a:round/>
            <a:headEnd type="none" w="med" len="med"/>
            <a:tailEnd type="none" w="med" len="med"/>
          </a:ln>
        </p:spPr>
        <p:txBody>
          <a:bodyPr rtlCol="0" anchor="ctr"/>
          <a:lstStyle/>
          <a:p>
            <a:pPr algn="ctr"/>
            <a:endParaRPr lang="en-US"/>
          </a:p>
        </p:txBody>
      </p:sp>
      <p:sp>
        <p:nvSpPr>
          <p:cNvPr id="56" name="Freeform 55"/>
          <p:cNvSpPr/>
          <p:nvPr/>
        </p:nvSpPr>
        <p:spPr bwMode="gray">
          <a:xfrm rot="21181995">
            <a:off x="1612460" y="3262905"/>
            <a:ext cx="452450" cy="1537609"/>
          </a:xfrm>
          <a:custGeom>
            <a:avLst/>
            <a:gdLst>
              <a:gd name="connsiteX0" fmla="*/ 1171339 w 1171339"/>
              <a:gd name="connsiteY0" fmla="*/ 0 h 2675187"/>
              <a:gd name="connsiteX1" fmla="*/ 498764 w 1171339"/>
              <a:gd name="connsiteY1" fmla="*/ 528992 h 2675187"/>
              <a:gd name="connsiteX2" fmla="*/ 0 w 1171339"/>
              <a:gd name="connsiteY2" fmla="*/ 2675187 h 2675187"/>
            </a:gdLst>
            <a:ahLst/>
            <a:cxnLst>
              <a:cxn ang="0">
                <a:pos x="connsiteX0" y="connsiteY0"/>
              </a:cxn>
              <a:cxn ang="0">
                <a:pos x="connsiteX1" y="connsiteY1"/>
              </a:cxn>
              <a:cxn ang="0">
                <a:pos x="connsiteX2" y="connsiteY2"/>
              </a:cxn>
            </a:cxnLst>
            <a:rect l="l" t="t" r="r" b="b"/>
            <a:pathLst>
              <a:path w="1171339" h="2675187">
                <a:moveTo>
                  <a:pt x="1171339" y="0"/>
                </a:moveTo>
                <a:cubicBezTo>
                  <a:pt x="932663" y="41564"/>
                  <a:pt x="693987" y="83128"/>
                  <a:pt x="498764" y="528992"/>
                </a:cubicBezTo>
                <a:cubicBezTo>
                  <a:pt x="303541" y="974856"/>
                  <a:pt x="151770" y="1825021"/>
                  <a:pt x="0" y="2675187"/>
                </a:cubicBezTo>
              </a:path>
            </a:pathLst>
          </a:custGeom>
          <a:noFill/>
          <a:ln w="28575">
            <a:solidFill>
              <a:schemeClr val="accent2">
                <a:lumMod val="75000"/>
              </a:schemeClr>
            </a:solidFill>
            <a:prstDash val="sysDash"/>
            <a:round/>
            <a:headEnd type="none" w="med" len="med"/>
            <a:tailEnd type="none" w="med" len="med"/>
          </a:ln>
        </p:spPr>
        <p:txBody>
          <a:bodyPr rtlCol="0" anchor="ctr"/>
          <a:lstStyle/>
          <a:p>
            <a:pPr algn="ctr"/>
            <a:endParaRPr lang="en-US"/>
          </a:p>
        </p:txBody>
      </p:sp>
      <p:cxnSp>
        <p:nvCxnSpPr>
          <p:cNvPr id="25" name="Straight Connector 24"/>
          <p:cNvCxnSpPr/>
          <p:nvPr/>
        </p:nvCxnSpPr>
        <p:spPr>
          <a:xfrm>
            <a:off x="665354" y="2231196"/>
            <a:ext cx="6891671" cy="0"/>
          </a:xfrm>
          <a:prstGeom prst="line">
            <a:avLst/>
          </a:prstGeom>
          <a:ln w="28575">
            <a:solidFill>
              <a:srgbClr val="548E42"/>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153737" y="6366600"/>
            <a:ext cx="1708954" cy="321845"/>
            <a:chOff x="7435045" y="98778"/>
            <a:chExt cx="1708954" cy="321845"/>
          </a:xfrm>
        </p:grpSpPr>
        <p:pic>
          <p:nvPicPr>
            <p:cNvPr id="46" name="Picture 45"/>
            <p:cNvPicPr>
              <a:picLocks noChangeAspect="1"/>
            </p:cNvPicPr>
            <p:nvPr/>
          </p:nvPicPr>
          <p:blipFill>
            <a:blip r:embed="rId5"/>
            <a:stretch>
              <a:fillRect/>
            </a:stretch>
          </p:blipFill>
          <p:spPr>
            <a:xfrm>
              <a:off x="7435045" y="173575"/>
              <a:ext cx="247048" cy="247048"/>
            </a:xfrm>
            <a:prstGeom prst="rect">
              <a:avLst/>
            </a:prstGeom>
          </p:spPr>
        </p:pic>
        <p:sp>
          <p:nvSpPr>
            <p:cNvPr id="47" name="TextBox 46"/>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895979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rassembly-duo.jpg"/>
          <p:cNvPicPr>
            <a:picLocks noChangeAspect="1"/>
          </p:cNvPicPr>
          <p:nvPr/>
        </p:nvPicPr>
        <p:blipFill rotWithShape="1">
          <a:blip r:embed="rId2"/>
          <a:srcRect t="12287" r="13463"/>
          <a:stretch/>
        </p:blipFill>
        <p:spPr>
          <a:xfrm>
            <a:off x="-1" y="0"/>
            <a:ext cx="9144001" cy="5042556"/>
          </a:xfrm>
          <a:prstGeom prst="rect">
            <a:avLst/>
          </a:prstGeom>
        </p:spPr>
      </p:pic>
      <p:grpSp>
        <p:nvGrpSpPr>
          <p:cNvPr id="4" name="Group 3"/>
          <p:cNvGrpSpPr/>
          <p:nvPr/>
        </p:nvGrpSpPr>
        <p:grpSpPr>
          <a:xfrm>
            <a:off x="153737" y="6366600"/>
            <a:ext cx="1708954" cy="321845"/>
            <a:chOff x="7435045" y="98778"/>
            <a:chExt cx="1708954" cy="321845"/>
          </a:xfrm>
        </p:grpSpPr>
        <p:pic>
          <p:nvPicPr>
            <p:cNvPr id="5" name="Picture 4"/>
            <p:cNvPicPr>
              <a:picLocks noChangeAspect="1"/>
            </p:cNvPicPr>
            <p:nvPr/>
          </p:nvPicPr>
          <p:blipFill>
            <a:blip r:embed="rId3"/>
            <a:stretch>
              <a:fillRect/>
            </a:stretch>
          </p:blipFill>
          <p:spPr>
            <a:xfrm>
              <a:off x="7435045" y="173575"/>
              <a:ext cx="247048" cy="247048"/>
            </a:xfrm>
            <a:prstGeom prst="rect">
              <a:avLst/>
            </a:prstGeom>
          </p:spPr>
        </p:pic>
        <p:sp>
          <p:nvSpPr>
            <p:cNvPr id="6" name="TextBox 5"/>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
        <p:nvSpPr>
          <p:cNvPr id="2" name="Rounded Rectangle 1"/>
          <p:cNvSpPr/>
          <p:nvPr/>
        </p:nvSpPr>
        <p:spPr bwMode="gray">
          <a:xfrm>
            <a:off x="836707"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highest</a:t>
            </a:r>
          </a:p>
          <a:p>
            <a:pPr algn="ctr"/>
            <a:r>
              <a:rPr lang="en-US" dirty="0" smtClean="0">
                <a:solidFill>
                  <a:schemeClr val="bg1"/>
                </a:solidFill>
              </a:rPr>
              <a:t>quality</a:t>
            </a:r>
          </a:p>
          <a:p>
            <a:pPr algn="ctr"/>
            <a:r>
              <a:rPr lang="en-US" dirty="0" smtClean="0">
                <a:solidFill>
                  <a:schemeClr val="bg1"/>
                </a:solidFill>
              </a:rPr>
              <a:t>parts</a:t>
            </a:r>
            <a:endParaRPr lang="en-US" dirty="0">
              <a:solidFill>
                <a:schemeClr val="bg1"/>
              </a:solidFill>
            </a:endParaRPr>
          </a:p>
        </p:txBody>
      </p:sp>
      <p:sp>
        <p:nvSpPr>
          <p:cNvPr id="7" name="Rounded Rectangle 6"/>
          <p:cNvSpPr/>
          <p:nvPr/>
        </p:nvSpPr>
        <p:spPr bwMode="gray">
          <a:xfrm>
            <a:off x="3690653"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fewest </a:t>
            </a:r>
          </a:p>
          <a:p>
            <a:pPr algn="ctr"/>
            <a:r>
              <a:rPr lang="en-US" dirty="0" smtClean="0">
                <a:solidFill>
                  <a:schemeClr val="bg1"/>
                </a:solidFill>
              </a:rPr>
              <a:t>and </a:t>
            </a:r>
          </a:p>
          <a:p>
            <a:pPr algn="ctr"/>
            <a:r>
              <a:rPr lang="en-US" dirty="0" smtClean="0">
                <a:solidFill>
                  <a:schemeClr val="bg1"/>
                </a:solidFill>
              </a:rPr>
              <a:t>best suppliers</a:t>
            </a:r>
            <a:endParaRPr lang="en-US" dirty="0">
              <a:solidFill>
                <a:schemeClr val="bg1"/>
              </a:solidFill>
            </a:endParaRPr>
          </a:p>
        </p:txBody>
      </p:sp>
      <p:sp>
        <p:nvSpPr>
          <p:cNvPr id="8" name="Rounded Rectangle 7"/>
          <p:cNvSpPr/>
          <p:nvPr/>
        </p:nvSpPr>
        <p:spPr bwMode="gray">
          <a:xfrm>
            <a:off x="6544599" y="4213412"/>
            <a:ext cx="1837765" cy="1748117"/>
          </a:xfrm>
          <a:prstGeom prst="roundRect">
            <a:avLst>
              <a:gd name="adj" fmla="val 9829"/>
            </a:avLst>
          </a:prstGeom>
          <a:solidFill>
            <a:schemeClr val="accent1"/>
          </a:solidFill>
          <a:ln w="28575">
            <a:solidFill>
              <a:schemeClr val="bg1">
                <a:lumMod val="85000"/>
              </a:schemeClr>
            </a:solidFill>
            <a:round/>
            <a:headEnd type="triangle" w="lg" len="lg"/>
            <a:tailEnd type="triangle" w="lg" len="lg"/>
          </a:ln>
        </p:spPr>
        <p:txBody>
          <a:bodyPr rtlCol="0" anchor="ctr">
            <a:prstTxWarp prst="textNoShape">
              <a:avLst/>
            </a:prstTxWarp>
          </a:bodyPr>
          <a:lstStyle/>
          <a:p>
            <a:pPr algn="ctr"/>
            <a:r>
              <a:rPr lang="en-US" dirty="0">
                <a:solidFill>
                  <a:schemeClr val="bg1"/>
                </a:solidFill>
              </a:rPr>
              <a:t>v</a:t>
            </a:r>
            <a:r>
              <a:rPr lang="en-US" dirty="0" smtClean="0">
                <a:solidFill>
                  <a:schemeClr val="bg1"/>
                </a:solidFill>
              </a:rPr>
              <a:t>isibility</a:t>
            </a:r>
          </a:p>
          <a:p>
            <a:pPr algn="ctr"/>
            <a:r>
              <a:rPr lang="en-US" dirty="0" smtClean="0">
                <a:solidFill>
                  <a:schemeClr val="bg1"/>
                </a:solidFill>
              </a:rPr>
              <a:t>and </a:t>
            </a:r>
          </a:p>
          <a:p>
            <a:pPr algn="ctr"/>
            <a:r>
              <a:rPr lang="en-US" dirty="0" smtClean="0">
                <a:solidFill>
                  <a:schemeClr val="bg1"/>
                </a:solidFill>
              </a:rPr>
              <a:t>traceability</a:t>
            </a:r>
            <a:endParaRPr lang="en-US" dirty="0">
              <a:solidFill>
                <a:schemeClr val="bg1"/>
              </a:solidFill>
            </a:endParaRPr>
          </a:p>
        </p:txBody>
      </p:sp>
      <p:sp>
        <p:nvSpPr>
          <p:cNvPr id="10" name="Rounded Rectangle 9"/>
          <p:cNvSpPr/>
          <p:nvPr/>
        </p:nvSpPr>
        <p:spPr bwMode="gray">
          <a:xfrm>
            <a:off x="836707" y="3439788"/>
            <a:ext cx="1837765" cy="652186"/>
          </a:xfrm>
          <a:prstGeom prst="roundRect">
            <a:avLst>
              <a:gd name="adj" fmla="val 9829"/>
            </a:avLst>
          </a:prstGeom>
          <a:solidFill>
            <a:srgbClr val="FF6600"/>
          </a:solidFill>
          <a:ln w="28575">
            <a:solidFill>
              <a:schemeClr val="accent1"/>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AUTOMATE</a:t>
            </a:r>
            <a:endParaRPr lang="en-US" dirty="0">
              <a:solidFill>
                <a:schemeClr val="bg1"/>
              </a:solidFill>
            </a:endParaRPr>
          </a:p>
        </p:txBody>
      </p:sp>
      <p:sp>
        <p:nvSpPr>
          <p:cNvPr id="11" name="Rounded Rectangle 10"/>
          <p:cNvSpPr/>
          <p:nvPr/>
        </p:nvSpPr>
        <p:spPr bwMode="gray">
          <a:xfrm>
            <a:off x="3690653" y="3439788"/>
            <a:ext cx="1837765" cy="652186"/>
          </a:xfrm>
          <a:prstGeom prst="roundRect">
            <a:avLst>
              <a:gd name="adj" fmla="val 9829"/>
            </a:avLst>
          </a:prstGeom>
          <a:solidFill>
            <a:srgbClr val="FF6600"/>
          </a:solidFill>
          <a:ln w="28575">
            <a:solidFill>
              <a:schemeClr val="accent1"/>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AUTOMATE</a:t>
            </a:r>
            <a:endParaRPr lang="en-US" dirty="0">
              <a:solidFill>
                <a:schemeClr val="bg1"/>
              </a:solidFill>
            </a:endParaRPr>
          </a:p>
        </p:txBody>
      </p:sp>
      <p:sp>
        <p:nvSpPr>
          <p:cNvPr id="12" name="Rounded Rectangle 11"/>
          <p:cNvSpPr/>
          <p:nvPr/>
        </p:nvSpPr>
        <p:spPr bwMode="gray">
          <a:xfrm>
            <a:off x="6544599" y="3439788"/>
            <a:ext cx="1837765" cy="652186"/>
          </a:xfrm>
          <a:prstGeom prst="roundRect">
            <a:avLst>
              <a:gd name="adj" fmla="val 9829"/>
            </a:avLst>
          </a:prstGeom>
          <a:solidFill>
            <a:srgbClr val="FF6600"/>
          </a:solidFill>
          <a:ln w="28575">
            <a:solidFill>
              <a:schemeClr val="accent1"/>
            </a:solidFill>
            <a:round/>
            <a:headEnd type="triangle" w="lg" len="lg"/>
            <a:tailEnd type="triangle" w="lg" len="lg"/>
          </a:ln>
        </p:spPr>
        <p:txBody>
          <a:bodyPr rtlCol="0" anchor="ctr">
            <a:prstTxWarp prst="textNoShape">
              <a:avLst/>
            </a:prstTxWarp>
          </a:bodyPr>
          <a:lstStyle/>
          <a:p>
            <a:pPr algn="ctr"/>
            <a:r>
              <a:rPr lang="en-US" dirty="0" smtClean="0">
                <a:solidFill>
                  <a:schemeClr val="bg1"/>
                </a:solidFill>
              </a:rPr>
              <a:t>AUTOMATE</a:t>
            </a:r>
            <a:endParaRPr lang="en-US" dirty="0">
              <a:solidFill>
                <a:schemeClr val="bg1"/>
              </a:solidFill>
            </a:endParaRPr>
          </a:p>
        </p:txBody>
      </p:sp>
    </p:spTree>
    <p:extLst>
      <p:ext uri="{BB962C8B-B14F-4D97-AF65-F5344CB8AC3E}">
        <p14:creationId xmlns:p14="http://schemas.microsoft.com/office/powerpoint/2010/main" val="23669628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0" y="0"/>
            <a:ext cx="9144000" cy="6263126"/>
          </a:xfrm>
          <a:prstGeom prst="rect">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p:txBody>
          <a:bodyPr/>
          <a:lstStyle/>
          <a:p>
            <a:fld id="{133CF2A4-CAF6-4D4D-9789-110A2B05844D}" type="slidenum">
              <a:rPr lang="en-US" smtClean="0"/>
              <a:pPr/>
              <a:t>2</a:t>
            </a:fld>
            <a:endParaRPr lang="en-US"/>
          </a:p>
        </p:txBody>
      </p:sp>
      <p:sp>
        <p:nvSpPr>
          <p:cNvPr id="3" name="TextBox 2"/>
          <p:cNvSpPr txBox="1"/>
          <p:nvPr/>
        </p:nvSpPr>
        <p:spPr>
          <a:xfrm>
            <a:off x="2428947" y="1615096"/>
            <a:ext cx="4488004" cy="2995945"/>
          </a:xfrm>
          <a:prstGeom prst="rect">
            <a:avLst/>
          </a:prstGeom>
          <a:noFill/>
        </p:spPr>
        <p:txBody>
          <a:bodyPr wrap="none" lIns="0" rIns="0" rtlCol="0">
            <a:noAutofit/>
          </a:bodyPr>
          <a:lstStyle/>
          <a:p>
            <a:pPr algn="ctr"/>
            <a:r>
              <a:rPr lang="en-US" sz="2800" dirty="0" smtClean="0">
                <a:solidFill>
                  <a:schemeClr val="bg1"/>
                </a:solidFill>
                <a:latin typeface="Avenir Black"/>
                <a:cs typeface="Avenir Black"/>
              </a:rPr>
              <a:t>Trust me. It’s not </a:t>
            </a:r>
            <a:r>
              <a:rPr lang="en-US" sz="2800" i="1" dirty="0" smtClean="0">
                <a:solidFill>
                  <a:schemeClr val="bg1"/>
                </a:solidFill>
                <a:latin typeface="Avenir Black"/>
                <a:cs typeface="Avenir Black"/>
              </a:rPr>
              <a:t>all</a:t>
            </a:r>
            <a:r>
              <a:rPr lang="en-US" sz="2800" dirty="0" smtClean="0">
                <a:solidFill>
                  <a:schemeClr val="bg1"/>
                </a:solidFill>
                <a:latin typeface="Avenir Black"/>
                <a:cs typeface="Avenir Black"/>
              </a:rPr>
              <a:t> about</a:t>
            </a:r>
            <a:endParaRPr lang="en-US" sz="2800" dirty="0" smtClean="0">
              <a:solidFill>
                <a:schemeClr val="bg1"/>
              </a:solidFill>
              <a:latin typeface="Avenir Black"/>
              <a:cs typeface="Avenir Black"/>
            </a:endParaRPr>
          </a:p>
          <a:p>
            <a:pPr algn="ctr"/>
            <a:r>
              <a:rPr lang="en-US" sz="11500" b="1" dirty="0" smtClean="0">
                <a:solidFill>
                  <a:schemeClr val="bg1"/>
                </a:solidFill>
                <a:latin typeface="Avenir Black"/>
                <a:cs typeface="Avenir Black"/>
              </a:rPr>
              <a:t>SECURITY.</a:t>
            </a:r>
            <a:endParaRPr lang="en-US" sz="11500" b="1" dirty="0">
              <a:solidFill>
                <a:schemeClr val="bg1"/>
              </a:solidFill>
              <a:latin typeface="Avenir Black"/>
              <a:cs typeface="Avenir Black"/>
            </a:endParaRPr>
          </a:p>
          <a:p>
            <a:pPr algn="ctr"/>
            <a:r>
              <a:rPr lang="en-US" sz="2800" dirty="0" smtClean="0">
                <a:solidFill>
                  <a:schemeClr val="bg1"/>
                </a:solidFill>
                <a:latin typeface="Avenir Black"/>
                <a:cs typeface="Avenir Black"/>
              </a:rPr>
              <a:t> </a:t>
            </a:r>
          </a:p>
        </p:txBody>
      </p:sp>
    </p:spTree>
    <p:extLst>
      <p:ext uri="{BB962C8B-B14F-4D97-AF65-F5344CB8AC3E}">
        <p14:creationId xmlns:p14="http://schemas.microsoft.com/office/powerpoint/2010/main" val="32505401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6-03 at 10.28.51 AM.png"/>
          <p:cNvPicPr>
            <a:picLocks noChangeAspect="1"/>
          </p:cNvPicPr>
          <p:nvPr/>
        </p:nvPicPr>
        <p:blipFill rotWithShape="1">
          <a:blip r:embed="rId2">
            <a:clrChange>
              <a:clrFrom>
                <a:srgbClr val="C5C8C9"/>
              </a:clrFrom>
              <a:clrTo>
                <a:srgbClr val="C5C8C9">
                  <a:alpha val="0"/>
                </a:srgbClr>
              </a:clrTo>
            </a:clrChange>
            <a:extLst>
              <a:ext uri="{28A0092B-C50C-407E-A947-70E740481C1C}">
                <a14:useLocalDpi xmlns:a14="http://schemas.microsoft.com/office/drawing/2010/main" val="0"/>
              </a:ext>
            </a:extLst>
          </a:blip>
          <a:srcRect l="1084" r="1027"/>
          <a:stretch/>
        </p:blipFill>
        <p:spPr>
          <a:xfrm>
            <a:off x="1" y="5"/>
            <a:ext cx="9144000" cy="3285175"/>
          </a:xfrm>
          <a:prstGeom prst="rect">
            <a:avLst/>
          </a:prstGeom>
        </p:spPr>
      </p:pic>
      <p:sp>
        <p:nvSpPr>
          <p:cNvPr id="5" name="Up Arrow 4"/>
          <p:cNvSpPr/>
          <p:nvPr/>
        </p:nvSpPr>
        <p:spPr bwMode="gray">
          <a:xfrm>
            <a:off x="761987" y="3577201"/>
            <a:ext cx="1173094" cy="1432247"/>
          </a:xfrm>
          <a:prstGeom prst="upArrow">
            <a:avLst/>
          </a:prstGeom>
          <a:ln>
            <a:headEnd type="triangle" w="lg" len="lg"/>
            <a:tailEnd type="triangle" w="lg" len="lg"/>
          </a:ln>
        </p:spPr>
        <p:style>
          <a:lnRef idx="0">
            <a:schemeClr val="accent1"/>
          </a:lnRef>
          <a:fillRef idx="3">
            <a:schemeClr val="accent1"/>
          </a:fillRef>
          <a:effectRef idx="3">
            <a:schemeClr val="accent1"/>
          </a:effectRef>
          <a:fontRef idx="minor">
            <a:schemeClr val="lt1"/>
          </a:fontRef>
        </p:style>
        <p:txBody>
          <a:bodyPr rtlCol="0" anchor="ctr">
            <a:prstTxWarp prst="textNoShape">
              <a:avLst/>
            </a:prstTxWarp>
          </a:bodyPr>
          <a:lstStyle/>
          <a:p>
            <a:pPr algn="ctr"/>
            <a:endParaRPr lang="en-US"/>
          </a:p>
        </p:txBody>
      </p:sp>
      <p:grpSp>
        <p:nvGrpSpPr>
          <p:cNvPr id="10" name="Group 9"/>
          <p:cNvGrpSpPr/>
          <p:nvPr/>
        </p:nvGrpSpPr>
        <p:grpSpPr>
          <a:xfrm>
            <a:off x="153737" y="6366600"/>
            <a:ext cx="1708954" cy="321845"/>
            <a:chOff x="7435045" y="98778"/>
            <a:chExt cx="1708954" cy="321845"/>
          </a:xfrm>
        </p:grpSpPr>
        <p:pic>
          <p:nvPicPr>
            <p:cNvPr id="11" name="Picture 10"/>
            <p:cNvPicPr>
              <a:picLocks noChangeAspect="1"/>
            </p:cNvPicPr>
            <p:nvPr/>
          </p:nvPicPr>
          <p:blipFill>
            <a:blip r:embed="rId3"/>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42694958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bwMode="auto">
          <a:xfrm>
            <a:off x="802122" y="1357369"/>
            <a:ext cx="6947527" cy="107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marL="0" marR="0" lvl="0" indent="0" algn="r" defTabSz="457200" rtl="0" eaLnBrk="1" fontAlgn="base" latinLnBrk="0" hangingPunct="1">
              <a:lnSpc>
                <a:spcPct val="90000"/>
              </a:lnSpc>
              <a:spcBef>
                <a:spcPts val="0"/>
              </a:spcBef>
              <a:spcAft>
                <a:spcPct val="0"/>
              </a:spcAft>
              <a:buClrTx/>
              <a:buSzTx/>
              <a:buFont typeface="Arial" charset="0"/>
              <a:buNone/>
              <a:tabLst/>
              <a:defRPr/>
            </a:pPr>
            <a: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t>CHANGE</a:t>
            </a:r>
            <a:b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br>
            <a:r>
              <a:rPr kumimoji="0" lang="en-US" sz="3600" b="1" i="0" u="none" strike="noStrike" kern="1200" cap="all" spc="0" normalizeH="0" noProof="0" dirty="0" smtClean="0">
                <a:ln>
                  <a:noFill/>
                </a:ln>
                <a:solidFill>
                  <a:schemeClr val="accent1"/>
                </a:solidFill>
                <a:effectLst/>
                <a:uLnTx/>
                <a:uFillTx/>
                <a:latin typeface="Calibri"/>
                <a:ea typeface="ＭＳ Ｐゴシック" charset="0"/>
                <a:cs typeface="Calibri"/>
              </a:rPr>
              <a:t> </a:t>
            </a: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Typical component is </a:t>
            </a:r>
            <a:b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b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updated 3 - 4X</a:t>
            </a:r>
            <a:r>
              <a:rPr kumimoji="0" lang="en-US" sz="2400" i="0" u="none" strike="noStrike" kern="1200" spc="0" normalizeH="0" noProof="0" dirty="0" smtClean="0">
                <a:ln>
                  <a:noFill/>
                </a:ln>
                <a:solidFill>
                  <a:srgbClr val="575757"/>
                </a:solidFill>
                <a:effectLst/>
                <a:uLnTx/>
                <a:uFillTx/>
                <a:latin typeface="Calibri"/>
                <a:ea typeface="ＭＳ Ｐゴシック" charset="0"/>
                <a:cs typeface="Calibri"/>
              </a:rPr>
              <a:t> per year</a:t>
            </a:r>
            <a:r>
              <a:rPr kumimoji="0" lang="en-US" sz="2400" b="0" i="0" u="none" strike="noStrike" kern="1200" cap="none" spc="0" normalizeH="0" baseline="0" noProof="0" dirty="0">
                <a:ln>
                  <a:noFill/>
                </a:ln>
                <a:solidFill>
                  <a:schemeClr val="accent5"/>
                </a:solidFill>
                <a:effectLst/>
                <a:uLnTx/>
                <a:uFillTx/>
                <a:latin typeface="Calibri"/>
                <a:ea typeface="ＭＳ Ｐゴシック" charset="0"/>
                <a:cs typeface="Calibri"/>
              </a:rPr>
              <a:t>.</a:t>
            </a:r>
            <a:r>
              <a:rPr kumimoji="0" lang="en-US" sz="4800" b="1" i="0" u="none" strike="noStrike" kern="1200" cap="none" spc="0" normalizeH="0" baseline="0" noProof="0" dirty="0" smtClean="0">
                <a:ln>
                  <a:noFill/>
                </a:ln>
                <a:solidFill>
                  <a:srgbClr val="5F5F5F"/>
                </a:solidFill>
                <a:effectLst/>
                <a:uLnTx/>
                <a:uFillTx/>
                <a:latin typeface="Calibri"/>
                <a:ea typeface="ＭＳ Ｐゴシック" charset="0"/>
                <a:cs typeface="Calibri"/>
              </a:rPr>
              <a:t/>
            </a:r>
            <a:br>
              <a:rPr kumimoji="0" lang="en-US" sz="4800" b="1" i="0" u="none" strike="noStrike" kern="1200" cap="none" spc="0" normalizeH="0" baseline="0" noProof="0" dirty="0" smtClean="0">
                <a:ln>
                  <a:noFill/>
                </a:ln>
                <a:solidFill>
                  <a:srgbClr val="5F5F5F"/>
                </a:solidFill>
                <a:effectLst/>
                <a:uLnTx/>
                <a:uFillTx/>
                <a:latin typeface="Calibri"/>
                <a:ea typeface="ＭＳ Ｐゴシック" charset="0"/>
                <a:cs typeface="Calibri"/>
              </a:rPr>
            </a:br>
            <a:endParaRPr kumimoji="0" lang="en-US" sz="4800" b="0" i="0" u="none" strike="noStrike" kern="1200" cap="none" spc="0" normalizeH="0" baseline="0" noProof="0" dirty="0">
              <a:ln>
                <a:noFill/>
              </a:ln>
              <a:solidFill>
                <a:srgbClr val="5F5F5F"/>
              </a:solidFill>
              <a:effectLst/>
              <a:uLnTx/>
              <a:uFillTx/>
              <a:latin typeface="Calibri"/>
              <a:ea typeface="ＭＳ Ｐゴシック" charset="0"/>
              <a:cs typeface="Calibri"/>
            </a:endParaRPr>
          </a:p>
          <a:p>
            <a:pPr marL="0" marR="0" lvl="0" indent="0" algn="r" defTabSz="457200" rtl="0" eaLnBrk="1" fontAlgn="base" latinLnBrk="0" hangingPunct="1">
              <a:lnSpc>
                <a:spcPct val="100000"/>
              </a:lnSpc>
              <a:spcBef>
                <a:spcPct val="20000"/>
              </a:spcBef>
              <a:spcAft>
                <a:spcPct val="0"/>
              </a:spcAft>
              <a:buClrTx/>
              <a:buSzTx/>
              <a:buFont typeface="Arial" charset="0"/>
              <a:buNone/>
              <a:tabLst/>
              <a:defRPr/>
            </a:pPr>
            <a:endParaRPr kumimoji="0" lang="en-US" sz="2400" b="0" i="0" u="none" strike="noStrike" kern="1200" cap="none" spc="0" normalizeH="0" baseline="0" noProof="0" dirty="0">
              <a:ln>
                <a:noFill/>
              </a:ln>
              <a:solidFill>
                <a:schemeClr val="accent6"/>
              </a:solidFill>
              <a:effectLst/>
              <a:uLnTx/>
              <a:uFillTx/>
              <a:latin typeface="Calibri"/>
              <a:ea typeface="ＭＳ Ｐゴシック" charset="0"/>
              <a:cs typeface="Calibri"/>
            </a:endParaRPr>
          </a:p>
        </p:txBody>
      </p:sp>
      <p:grpSp>
        <p:nvGrpSpPr>
          <p:cNvPr id="47" name="Group 46"/>
          <p:cNvGrpSpPr/>
          <p:nvPr/>
        </p:nvGrpSpPr>
        <p:grpSpPr>
          <a:xfrm>
            <a:off x="6053627" y="3522602"/>
            <a:ext cx="2173836" cy="1675431"/>
            <a:chOff x="351931" y="5077891"/>
            <a:chExt cx="1571047" cy="1210845"/>
          </a:xfrm>
        </p:grpSpPr>
        <p:pic>
          <p:nvPicPr>
            <p:cNvPr id="48" name="Picture 47" descr="woman-icon.png"/>
            <p:cNvPicPr>
              <a:picLocks noChangeAspect="1"/>
            </p:cNvPicPr>
            <p:nvPr/>
          </p:nvPicPr>
          <p:blipFill>
            <a:blip r:embed="rId3">
              <a:lum bright="35000"/>
              <a:extLst>
                <a:ext uri="{28A0092B-C50C-407E-A947-70E740481C1C}">
                  <a14:useLocalDpi xmlns:a14="http://schemas.microsoft.com/office/drawing/2010/main" val="0"/>
                </a:ext>
              </a:extLst>
            </a:blip>
            <a:stretch>
              <a:fillRect/>
            </a:stretch>
          </p:blipFill>
          <p:spPr>
            <a:xfrm>
              <a:off x="1051714" y="5077891"/>
              <a:ext cx="281335" cy="375252"/>
            </a:xfrm>
            <a:prstGeom prst="rect">
              <a:avLst/>
            </a:prstGeom>
          </p:spPr>
        </p:pic>
        <p:pic>
          <p:nvPicPr>
            <p:cNvPr id="49" name="Picture 48"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351931" y="5361375"/>
              <a:ext cx="527824" cy="657912"/>
            </a:xfrm>
            <a:prstGeom prst="rect">
              <a:avLst/>
            </a:prstGeom>
          </p:spPr>
        </p:pic>
        <p:pic>
          <p:nvPicPr>
            <p:cNvPr id="50" name="Picture 49" descr="woman-icon.png"/>
            <p:cNvPicPr>
              <a:picLocks noChangeAspect="1"/>
            </p:cNvPicPr>
            <p:nvPr/>
          </p:nvPicPr>
          <p:blipFill>
            <a:blip r:embed="rId3">
              <a:lum bright="26000"/>
              <a:extLst>
                <a:ext uri="{28A0092B-C50C-407E-A947-70E740481C1C}">
                  <a14:useLocalDpi xmlns:a14="http://schemas.microsoft.com/office/drawing/2010/main" val="0"/>
                </a:ext>
              </a:extLst>
            </a:blip>
            <a:stretch>
              <a:fillRect/>
            </a:stretch>
          </p:blipFill>
          <p:spPr>
            <a:xfrm>
              <a:off x="764032" y="5152088"/>
              <a:ext cx="371680" cy="495757"/>
            </a:xfrm>
            <a:prstGeom prst="rect">
              <a:avLst/>
            </a:prstGeom>
          </p:spPr>
        </p:pic>
        <p:pic>
          <p:nvPicPr>
            <p:cNvPr id="51" name="Picture 50" descr="woman-icon.png"/>
            <p:cNvPicPr>
              <a:picLocks noChangeAspect="1"/>
            </p:cNvPicPr>
            <p:nvPr/>
          </p:nvPicPr>
          <p:blipFill>
            <a:blip r:embed="rId3">
              <a:lum bright="26000"/>
              <a:extLst>
                <a:ext uri="{28A0092B-C50C-407E-A947-70E740481C1C}">
                  <a14:useLocalDpi xmlns:a14="http://schemas.microsoft.com/office/drawing/2010/main" val="0"/>
                </a:ext>
              </a:extLst>
            </a:blip>
            <a:stretch>
              <a:fillRect/>
            </a:stretch>
          </p:blipFill>
          <p:spPr>
            <a:xfrm>
              <a:off x="1221739" y="5152088"/>
              <a:ext cx="371680" cy="495757"/>
            </a:xfrm>
            <a:prstGeom prst="rect">
              <a:avLst/>
            </a:prstGeom>
          </p:spPr>
        </p:pic>
        <p:pic>
          <p:nvPicPr>
            <p:cNvPr id="52" name="Picture 51"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1395154" y="5361375"/>
              <a:ext cx="527824" cy="657912"/>
            </a:xfrm>
            <a:prstGeom prst="rect">
              <a:avLst/>
            </a:prstGeom>
          </p:spPr>
        </p:pic>
        <p:pic>
          <p:nvPicPr>
            <p:cNvPr id="53" name="Picture 52"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879755" y="5361375"/>
              <a:ext cx="527824" cy="657912"/>
            </a:xfrm>
            <a:prstGeom prst="rect">
              <a:avLst/>
            </a:prstGeom>
          </p:spPr>
        </p:pic>
        <p:pic>
          <p:nvPicPr>
            <p:cNvPr id="54" name="Picture 53" descr="woma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8" y="5481879"/>
              <a:ext cx="599213" cy="799247"/>
            </a:xfrm>
            <a:prstGeom prst="rect">
              <a:avLst/>
            </a:prstGeom>
          </p:spPr>
        </p:pic>
        <p:pic>
          <p:nvPicPr>
            <p:cNvPr id="55" name="Picture 54" descr="man-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713" y="5509846"/>
              <a:ext cx="624881" cy="778890"/>
            </a:xfrm>
            <a:prstGeom prst="rect">
              <a:avLst/>
            </a:prstGeom>
          </p:spPr>
        </p:pic>
      </p:grpSp>
      <p:sp>
        <p:nvSpPr>
          <p:cNvPr id="56" name="Rectangle 55"/>
          <p:cNvSpPr/>
          <p:nvPr/>
        </p:nvSpPr>
        <p:spPr>
          <a:xfrm>
            <a:off x="322475" y="1925654"/>
            <a:ext cx="3048535" cy="507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algn="ctr"/>
            <a:r>
              <a:rPr lang="en-US" sz="2000" b="1" dirty="0" smtClean="0">
                <a:latin typeface="Calibri"/>
                <a:cs typeface="Calibri"/>
              </a:rPr>
              <a:t>1,208,005 </a:t>
            </a:r>
            <a:r>
              <a:rPr lang="en-US" sz="1400" cap="all" dirty="0" err="1" smtClean="0">
                <a:solidFill>
                  <a:srgbClr val="FFFFFF"/>
                </a:solidFill>
                <a:latin typeface="Calibri"/>
                <a:cs typeface="Calibri"/>
              </a:rPr>
              <a:t>oss</a:t>
            </a:r>
            <a:r>
              <a:rPr lang="en-US" sz="1400" cap="all" dirty="0" smtClean="0">
                <a:solidFill>
                  <a:srgbClr val="FFFFFF"/>
                </a:solidFill>
                <a:latin typeface="Calibri"/>
                <a:cs typeface="Calibri"/>
              </a:rPr>
              <a:t> components</a:t>
            </a:r>
          </a:p>
        </p:txBody>
      </p:sp>
      <p:sp>
        <p:nvSpPr>
          <p:cNvPr id="57" name="Rectangle 56"/>
          <p:cNvSpPr/>
          <p:nvPr/>
        </p:nvSpPr>
        <p:spPr>
          <a:xfrm>
            <a:off x="5912036" y="5067438"/>
            <a:ext cx="2549890" cy="507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algn="ctr"/>
            <a:r>
              <a:rPr lang="en-US" sz="2000" b="1" cap="all" dirty="0" smtClean="0">
                <a:solidFill>
                  <a:srgbClr val="FFFFFF"/>
                </a:solidFill>
                <a:latin typeface="Calibri"/>
                <a:cs typeface="Calibri"/>
              </a:rPr>
              <a:t>11 million </a:t>
            </a:r>
            <a:r>
              <a:rPr lang="en-US" sz="1400" cap="all" dirty="0" smtClean="0">
                <a:solidFill>
                  <a:srgbClr val="FFFFFF"/>
                </a:solidFill>
                <a:latin typeface="Calibri"/>
                <a:cs typeface="Calibri"/>
              </a:rPr>
              <a:t>oss users</a:t>
            </a:r>
          </a:p>
        </p:txBody>
      </p:sp>
      <p:grpSp>
        <p:nvGrpSpPr>
          <p:cNvPr id="31" name="Group 45"/>
          <p:cNvGrpSpPr/>
          <p:nvPr/>
        </p:nvGrpSpPr>
        <p:grpSpPr>
          <a:xfrm>
            <a:off x="411654" y="1593579"/>
            <a:ext cx="296884" cy="296884"/>
            <a:chOff x="1760127" y="2879442"/>
            <a:chExt cx="296884" cy="296884"/>
          </a:xfrm>
        </p:grpSpPr>
        <p:sp>
          <p:nvSpPr>
            <p:cNvPr id="32" name="Oval 31"/>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45"/>
          <p:cNvGrpSpPr/>
          <p:nvPr/>
        </p:nvGrpSpPr>
        <p:grpSpPr>
          <a:xfrm>
            <a:off x="708538" y="1593579"/>
            <a:ext cx="296884" cy="296884"/>
            <a:chOff x="1760127" y="2879442"/>
            <a:chExt cx="296884" cy="296884"/>
          </a:xfrm>
        </p:grpSpPr>
        <p:sp>
          <p:nvSpPr>
            <p:cNvPr id="59" name="Oval 5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45"/>
          <p:cNvGrpSpPr/>
          <p:nvPr/>
        </p:nvGrpSpPr>
        <p:grpSpPr>
          <a:xfrm>
            <a:off x="1005422" y="1593579"/>
            <a:ext cx="296884" cy="296884"/>
            <a:chOff x="1760127" y="2879442"/>
            <a:chExt cx="296884" cy="296884"/>
          </a:xfrm>
        </p:grpSpPr>
        <p:sp>
          <p:nvSpPr>
            <p:cNvPr id="63" name="Oval 6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45"/>
          <p:cNvGrpSpPr/>
          <p:nvPr/>
        </p:nvGrpSpPr>
        <p:grpSpPr>
          <a:xfrm>
            <a:off x="1302306" y="1593579"/>
            <a:ext cx="296884" cy="296884"/>
            <a:chOff x="1760127" y="2879442"/>
            <a:chExt cx="296884" cy="296884"/>
          </a:xfrm>
        </p:grpSpPr>
        <p:sp>
          <p:nvSpPr>
            <p:cNvPr id="67" name="Oval 6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45"/>
          <p:cNvGrpSpPr/>
          <p:nvPr/>
        </p:nvGrpSpPr>
        <p:grpSpPr>
          <a:xfrm>
            <a:off x="1599190" y="1593579"/>
            <a:ext cx="296884" cy="296884"/>
            <a:chOff x="1760127" y="2879442"/>
            <a:chExt cx="296884" cy="296884"/>
          </a:xfrm>
        </p:grpSpPr>
        <p:sp>
          <p:nvSpPr>
            <p:cNvPr id="71" name="Oval 7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45"/>
          <p:cNvGrpSpPr/>
          <p:nvPr/>
        </p:nvGrpSpPr>
        <p:grpSpPr>
          <a:xfrm>
            <a:off x="1896074" y="1593579"/>
            <a:ext cx="296884" cy="296884"/>
            <a:chOff x="1760127" y="2879442"/>
            <a:chExt cx="296884" cy="296884"/>
          </a:xfrm>
        </p:grpSpPr>
        <p:sp>
          <p:nvSpPr>
            <p:cNvPr id="75" name="Oval 7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45"/>
          <p:cNvGrpSpPr/>
          <p:nvPr/>
        </p:nvGrpSpPr>
        <p:grpSpPr>
          <a:xfrm>
            <a:off x="2192958" y="1593579"/>
            <a:ext cx="296884" cy="296884"/>
            <a:chOff x="1760127" y="2879442"/>
            <a:chExt cx="296884" cy="296884"/>
          </a:xfrm>
        </p:grpSpPr>
        <p:sp>
          <p:nvSpPr>
            <p:cNvPr id="79" name="Oval 7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45"/>
          <p:cNvGrpSpPr/>
          <p:nvPr/>
        </p:nvGrpSpPr>
        <p:grpSpPr>
          <a:xfrm>
            <a:off x="2489842" y="1593579"/>
            <a:ext cx="296884" cy="296884"/>
            <a:chOff x="1760127" y="2879442"/>
            <a:chExt cx="296884" cy="296884"/>
          </a:xfrm>
        </p:grpSpPr>
        <p:sp>
          <p:nvSpPr>
            <p:cNvPr id="83" name="Oval 8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45"/>
          <p:cNvGrpSpPr/>
          <p:nvPr/>
        </p:nvGrpSpPr>
        <p:grpSpPr>
          <a:xfrm>
            <a:off x="2787001" y="1593579"/>
            <a:ext cx="296884" cy="296884"/>
            <a:chOff x="1760127" y="2879442"/>
            <a:chExt cx="296884" cy="296884"/>
          </a:xfrm>
        </p:grpSpPr>
        <p:sp>
          <p:nvSpPr>
            <p:cNvPr id="87" name="Oval 8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0" name="Group 45"/>
          <p:cNvGrpSpPr/>
          <p:nvPr/>
        </p:nvGrpSpPr>
        <p:grpSpPr>
          <a:xfrm>
            <a:off x="3074116" y="1593579"/>
            <a:ext cx="296884" cy="296884"/>
            <a:chOff x="1760127" y="2879442"/>
            <a:chExt cx="296884" cy="296884"/>
          </a:xfrm>
        </p:grpSpPr>
        <p:sp>
          <p:nvSpPr>
            <p:cNvPr id="91" name="Oval 9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45"/>
          <p:cNvGrpSpPr/>
          <p:nvPr/>
        </p:nvGrpSpPr>
        <p:grpSpPr>
          <a:xfrm>
            <a:off x="708538" y="1296695"/>
            <a:ext cx="296884" cy="296884"/>
            <a:chOff x="1760127" y="2879442"/>
            <a:chExt cx="296884" cy="296884"/>
          </a:xfrm>
        </p:grpSpPr>
        <p:sp>
          <p:nvSpPr>
            <p:cNvPr id="95" name="Oval 9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45"/>
          <p:cNvGrpSpPr/>
          <p:nvPr/>
        </p:nvGrpSpPr>
        <p:grpSpPr>
          <a:xfrm>
            <a:off x="1005422" y="1296695"/>
            <a:ext cx="296884" cy="296884"/>
            <a:chOff x="1760127" y="2879442"/>
            <a:chExt cx="296884" cy="296884"/>
          </a:xfrm>
        </p:grpSpPr>
        <p:sp>
          <p:nvSpPr>
            <p:cNvPr id="99" name="Oval 9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45"/>
          <p:cNvGrpSpPr/>
          <p:nvPr/>
        </p:nvGrpSpPr>
        <p:grpSpPr>
          <a:xfrm>
            <a:off x="1302306" y="1296695"/>
            <a:ext cx="296884" cy="296884"/>
            <a:chOff x="1760127" y="2879442"/>
            <a:chExt cx="296884" cy="296884"/>
          </a:xfrm>
        </p:grpSpPr>
        <p:sp>
          <p:nvSpPr>
            <p:cNvPr id="103" name="Oval 10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45"/>
          <p:cNvGrpSpPr/>
          <p:nvPr/>
        </p:nvGrpSpPr>
        <p:grpSpPr>
          <a:xfrm>
            <a:off x="1599190" y="1296695"/>
            <a:ext cx="296884" cy="296884"/>
            <a:chOff x="1760127" y="2879442"/>
            <a:chExt cx="296884" cy="296884"/>
          </a:xfrm>
        </p:grpSpPr>
        <p:sp>
          <p:nvSpPr>
            <p:cNvPr id="107" name="Oval 10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45"/>
          <p:cNvGrpSpPr/>
          <p:nvPr/>
        </p:nvGrpSpPr>
        <p:grpSpPr>
          <a:xfrm>
            <a:off x="1896074" y="1296695"/>
            <a:ext cx="296884" cy="296884"/>
            <a:chOff x="1760127" y="2879442"/>
            <a:chExt cx="296884" cy="296884"/>
          </a:xfrm>
        </p:grpSpPr>
        <p:sp>
          <p:nvSpPr>
            <p:cNvPr id="111" name="Oval 11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45"/>
          <p:cNvGrpSpPr/>
          <p:nvPr/>
        </p:nvGrpSpPr>
        <p:grpSpPr>
          <a:xfrm>
            <a:off x="2192958" y="1296695"/>
            <a:ext cx="296884" cy="296884"/>
            <a:chOff x="1760127" y="2879442"/>
            <a:chExt cx="296884" cy="296884"/>
          </a:xfrm>
        </p:grpSpPr>
        <p:sp>
          <p:nvSpPr>
            <p:cNvPr id="115" name="Oval 11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8" name="Group 45"/>
          <p:cNvGrpSpPr/>
          <p:nvPr/>
        </p:nvGrpSpPr>
        <p:grpSpPr>
          <a:xfrm>
            <a:off x="2489842" y="1296695"/>
            <a:ext cx="296884" cy="296884"/>
            <a:chOff x="1760127" y="2879442"/>
            <a:chExt cx="296884" cy="296884"/>
          </a:xfrm>
        </p:grpSpPr>
        <p:sp>
          <p:nvSpPr>
            <p:cNvPr id="119" name="Oval 11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45"/>
          <p:cNvGrpSpPr/>
          <p:nvPr/>
        </p:nvGrpSpPr>
        <p:grpSpPr>
          <a:xfrm>
            <a:off x="2787001" y="1296695"/>
            <a:ext cx="296884" cy="296884"/>
            <a:chOff x="1760127" y="2879442"/>
            <a:chExt cx="296884" cy="296884"/>
          </a:xfrm>
        </p:grpSpPr>
        <p:sp>
          <p:nvSpPr>
            <p:cNvPr id="123" name="Oval 12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6" name="Group 45"/>
          <p:cNvGrpSpPr/>
          <p:nvPr/>
        </p:nvGrpSpPr>
        <p:grpSpPr>
          <a:xfrm>
            <a:off x="1005422" y="999810"/>
            <a:ext cx="296884" cy="296884"/>
            <a:chOff x="1760127" y="2879442"/>
            <a:chExt cx="296884" cy="296884"/>
          </a:xfrm>
        </p:grpSpPr>
        <p:sp>
          <p:nvSpPr>
            <p:cNvPr id="127" name="Oval 12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0" name="Group 45"/>
          <p:cNvGrpSpPr/>
          <p:nvPr/>
        </p:nvGrpSpPr>
        <p:grpSpPr>
          <a:xfrm>
            <a:off x="1302306" y="999810"/>
            <a:ext cx="296884" cy="296884"/>
            <a:chOff x="1760127" y="2879442"/>
            <a:chExt cx="296884" cy="296884"/>
          </a:xfrm>
        </p:grpSpPr>
        <p:sp>
          <p:nvSpPr>
            <p:cNvPr id="131" name="Oval 13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45"/>
          <p:cNvGrpSpPr/>
          <p:nvPr/>
        </p:nvGrpSpPr>
        <p:grpSpPr>
          <a:xfrm>
            <a:off x="1599190" y="999810"/>
            <a:ext cx="296884" cy="296884"/>
            <a:chOff x="1760127" y="2879442"/>
            <a:chExt cx="296884" cy="296884"/>
          </a:xfrm>
        </p:grpSpPr>
        <p:sp>
          <p:nvSpPr>
            <p:cNvPr id="135" name="Oval 13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45"/>
          <p:cNvGrpSpPr/>
          <p:nvPr/>
        </p:nvGrpSpPr>
        <p:grpSpPr>
          <a:xfrm>
            <a:off x="1896074" y="999810"/>
            <a:ext cx="296884" cy="296884"/>
            <a:chOff x="1760127" y="2879442"/>
            <a:chExt cx="296884" cy="296884"/>
          </a:xfrm>
        </p:grpSpPr>
        <p:sp>
          <p:nvSpPr>
            <p:cNvPr id="139" name="Oval 13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45"/>
          <p:cNvGrpSpPr/>
          <p:nvPr/>
        </p:nvGrpSpPr>
        <p:grpSpPr>
          <a:xfrm>
            <a:off x="2192958" y="999810"/>
            <a:ext cx="296884" cy="296884"/>
            <a:chOff x="1760127" y="2879442"/>
            <a:chExt cx="296884" cy="296884"/>
          </a:xfrm>
        </p:grpSpPr>
        <p:sp>
          <p:nvSpPr>
            <p:cNvPr id="143" name="Oval 14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6" name="Group 45"/>
          <p:cNvGrpSpPr/>
          <p:nvPr/>
        </p:nvGrpSpPr>
        <p:grpSpPr>
          <a:xfrm>
            <a:off x="2489842" y="999810"/>
            <a:ext cx="296884" cy="296884"/>
            <a:chOff x="1760127" y="2879442"/>
            <a:chExt cx="296884" cy="296884"/>
          </a:xfrm>
        </p:grpSpPr>
        <p:sp>
          <p:nvSpPr>
            <p:cNvPr id="147" name="Oval 14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0" name="Group 45"/>
          <p:cNvGrpSpPr/>
          <p:nvPr/>
        </p:nvGrpSpPr>
        <p:grpSpPr>
          <a:xfrm>
            <a:off x="1302306" y="702927"/>
            <a:ext cx="296884" cy="296884"/>
            <a:chOff x="1760127" y="2879442"/>
            <a:chExt cx="296884" cy="296884"/>
          </a:xfrm>
        </p:grpSpPr>
        <p:sp>
          <p:nvSpPr>
            <p:cNvPr id="151" name="Oval 15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4" name="Group 45"/>
          <p:cNvGrpSpPr/>
          <p:nvPr/>
        </p:nvGrpSpPr>
        <p:grpSpPr>
          <a:xfrm>
            <a:off x="1599190" y="702927"/>
            <a:ext cx="296884" cy="296884"/>
            <a:chOff x="1760127" y="2879442"/>
            <a:chExt cx="296884" cy="296884"/>
          </a:xfrm>
        </p:grpSpPr>
        <p:sp>
          <p:nvSpPr>
            <p:cNvPr id="155" name="Oval 15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45"/>
          <p:cNvGrpSpPr/>
          <p:nvPr/>
        </p:nvGrpSpPr>
        <p:grpSpPr>
          <a:xfrm>
            <a:off x="1896074" y="702927"/>
            <a:ext cx="296884" cy="296884"/>
            <a:chOff x="1760127" y="2879442"/>
            <a:chExt cx="296884" cy="296884"/>
          </a:xfrm>
        </p:grpSpPr>
        <p:sp>
          <p:nvSpPr>
            <p:cNvPr id="159" name="Oval 15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45"/>
          <p:cNvGrpSpPr/>
          <p:nvPr/>
        </p:nvGrpSpPr>
        <p:grpSpPr>
          <a:xfrm>
            <a:off x="2192958" y="702927"/>
            <a:ext cx="296884" cy="296884"/>
            <a:chOff x="1760127" y="2879442"/>
            <a:chExt cx="296884" cy="296884"/>
          </a:xfrm>
        </p:grpSpPr>
        <p:sp>
          <p:nvSpPr>
            <p:cNvPr id="163" name="Oval 16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6" name="Group 45"/>
          <p:cNvGrpSpPr/>
          <p:nvPr/>
        </p:nvGrpSpPr>
        <p:grpSpPr>
          <a:xfrm>
            <a:off x="1599190" y="406043"/>
            <a:ext cx="296884" cy="296884"/>
            <a:chOff x="1760127" y="2879442"/>
            <a:chExt cx="296884" cy="296884"/>
          </a:xfrm>
        </p:grpSpPr>
        <p:sp>
          <p:nvSpPr>
            <p:cNvPr id="167" name="Oval 16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0" name="Group 45"/>
          <p:cNvGrpSpPr/>
          <p:nvPr/>
        </p:nvGrpSpPr>
        <p:grpSpPr>
          <a:xfrm>
            <a:off x="1896074" y="406043"/>
            <a:ext cx="296884" cy="296884"/>
            <a:chOff x="1760127" y="2879442"/>
            <a:chExt cx="296884" cy="296884"/>
          </a:xfrm>
        </p:grpSpPr>
        <p:sp>
          <p:nvSpPr>
            <p:cNvPr id="171" name="Oval 17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756396" y="3522602"/>
            <a:ext cx="2173836" cy="1675431"/>
            <a:chOff x="351931" y="5077891"/>
            <a:chExt cx="1571047" cy="1210845"/>
          </a:xfrm>
        </p:grpSpPr>
        <p:pic>
          <p:nvPicPr>
            <p:cNvPr id="176" name="Picture 175" descr="woman-icon.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1714" y="5077891"/>
              <a:ext cx="281335" cy="375252"/>
            </a:xfrm>
            <a:prstGeom prst="rect">
              <a:avLst/>
            </a:prstGeom>
          </p:spPr>
        </p:pic>
        <p:pic>
          <p:nvPicPr>
            <p:cNvPr id="177" name="Picture 176" descr="man-icon.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1931" y="5361375"/>
              <a:ext cx="527824" cy="657912"/>
            </a:xfrm>
            <a:prstGeom prst="rect">
              <a:avLst/>
            </a:prstGeom>
          </p:spPr>
        </p:pic>
        <p:pic>
          <p:nvPicPr>
            <p:cNvPr id="178" name="Picture 177" descr="woman-icon.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64032" y="5152088"/>
              <a:ext cx="371680" cy="495757"/>
            </a:xfrm>
            <a:prstGeom prst="rect">
              <a:avLst/>
            </a:prstGeom>
          </p:spPr>
        </p:pic>
        <p:pic>
          <p:nvPicPr>
            <p:cNvPr id="179" name="Picture 178" descr="woman-icon.png"/>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21739" y="5152088"/>
              <a:ext cx="371680" cy="495757"/>
            </a:xfrm>
            <a:prstGeom prst="rect">
              <a:avLst/>
            </a:prstGeom>
          </p:spPr>
        </p:pic>
        <p:pic>
          <p:nvPicPr>
            <p:cNvPr id="180" name="Picture 179" descr="man-icon.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95154" y="5361375"/>
              <a:ext cx="527824" cy="657912"/>
            </a:xfrm>
            <a:prstGeom prst="rect">
              <a:avLst/>
            </a:prstGeom>
          </p:spPr>
        </p:pic>
        <p:pic>
          <p:nvPicPr>
            <p:cNvPr id="181" name="Picture 180" descr="man-icon.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9755" y="5361375"/>
              <a:ext cx="527824" cy="657912"/>
            </a:xfrm>
            <a:prstGeom prst="rect">
              <a:avLst/>
            </a:prstGeom>
          </p:spPr>
        </p:pic>
        <p:pic>
          <p:nvPicPr>
            <p:cNvPr id="182" name="Picture 181" descr="woman-icon.pn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958" y="5481879"/>
              <a:ext cx="599213" cy="799247"/>
            </a:xfrm>
            <a:prstGeom prst="rect">
              <a:avLst/>
            </a:prstGeom>
          </p:spPr>
        </p:pic>
        <p:pic>
          <p:nvPicPr>
            <p:cNvPr id="183" name="Picture 182" descr="man-icon.png"/>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35713" y="5509846"/>
              <a:ext cx="624881" cy="778890"/>
            </a:xfrm>
            <a:prstGeom prst="rect">
              <a:avLst/>
            </a:prstGeom>
          </p:spPr>
        </p:pic>
      </p:grpSp>
      <p:sp>
        <p:nvSpPr>
          <p:cNvPr id="184" name="Rectangle 183"/>
          <p:cNvSpPr/>
          <p:nvPr/>
        </p:nvSpPr>
        <p:spPr>
          <a:xfrm>
            <a:off x="614805" y="5067438"/>
            <a:ext cx="2549890" cy="507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algn="ctr"/>
            <a:r>
              <a:rPr lang="en-US" sz="2000" b="1" cap="all" dirty="0" smtClean="0">
                <a:solidFill>
                  <a:srgbClr val="FFFFFF"/>
                </a:solidFill>
                <a:latin typeface="Calibri"/>
                <a:cs typeface="Calibri"/>
              </a:rPr>
              <a:t>130,086 </a:t>
            </a:r>
            <a:r>
              <a:rPr lang="en-US" sz="1400" cap="all" dirty="0" smtClean="0">
                <a:solidFill>
                  <a:srgbClr val="FFFFFF"/>
                </a:solidFill>
                <a:latin typeface="Calibri"/>
                <a:cs typeface="Calibri"/>
              </a:rPr>
              <a:t>SUPPLIERS</a:t>
            </a:r>
          </a:p>
        </p:txBody>
      </p:sp>
      <p:sp>
        <p:nvSpPr>
          <p:cNvPr id="185" name="Slide Number Placeholder 1"/>
          <p:cNvSpPr>
            <a:spLocks noGrp="1"/>
          </p:cNvSpPr>
          <p:nvPr>
            <p:ph type="sldNum" sz="quarter" idx="4"/>
          </p:nvPr>
        </p:nvSpPr>
        <p:spPr>
          <a:xfrm>
            <a:off x="2910745" y="6271964"/>
            <a:ext cx="3234470" cy="365125"/>
          </a:xfrm>
        </p:spPr>
        <p:txBody>
          <a:bodyPr/>
          <a:lstStyle/>
          <a:p>
            <a:r>
              <a:rPr lang="en-US" dirty="0">
                <a:solidFill>
                  <a:schemeClr val="bg1">
                    <a:lumMod val="65000"/>
                  </a:schemeClr>
                </a:solidFill>
              </a:rPr>
              <a:t>Source: 2015 </a:t>
            </a:r>
            <a:r>
              <a:rPr lang="en-US" dirty="0" smtClean="0">
                <a:solidFill>
                  <a:schemeClr val="bg1">
                    <a:lumMod val="65000"/>
                  </a:schemeClr>
                </a:solidFill>
              </a:rPr>
              <a:t>State </a:t>
            </a:r>
            <a:r>
              <a:rPr lang="en-US" dirty="0">
                <a:solidFill>
                  <a:schemeClr val="bg1">
                    <a:lumMod val="65000"/>
                  </a:schemeClr>
                </a:solidFill>
              </a:rPr>
              <a:t>of the Software Supply Chain </a:t>
            </a:r>
            <a:r>
              <a:rPr lang="en-US" dirty="0" smtClean="0">
                <a:solidFill>
                  <a:schemeClr val="bg1">
                    <a:lumMod val="65000"/>
                  </a:schemeClr>
                </a:solidFill>
              </a:rPr>
              <a:t>Report</a:t>
            </a:r>
            <a:endParaRPr lang="en-US" dirty="0">
              <a:solidFill>
                <a:schemeClr val="bg1">
                  <a:lumMod val="65000"/>
                </a:schemeClr>
              </a:solidFill>
            </a:endParaRPr>
          </a:p>
        </p:txBody>
      </p:sp>
      <p:pic>
        <p:nvPicPr>
          <p:cNvPr id="174" name="Picture 173" descr="Screen Shot 2015-06-23 at 4.35.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013" y="3"/>
            <a:ext cx="1866900" cy="723900"/>
          </a:xfrm>
          <a:prstGeom prst="rect">
            <a:avLst/>
          </a:prstGeom>
        </p:spPr>
      </p:pic>
      <p:grpSp>
        <p:nvGrpSpPr>
          <p:cNvPr id="186" name="Group 185"/>
          <p:cNvGrpSpPr/>
          <p:nvPr/>
        </p:nvGrpSpPr>
        <p:grpSpPr>
          <a:xfrm>
            <a:off x="153737" y="6366600"/>
            <a:ext cx="1708954" cy="321845"/>
            <a:chOff x="7435045" y="98778"/>
            <a:chExt cx="1708954" cy="321845"/>
          </a:xfrm>
        </p:grpSpPr>
        <p:pic>
          <p:nvPicPr>
            <p:cNvPr id="187" name="Picture 186"/>
            <p:cNvPicPr>
              <a:picLocks noChangeAspect="1"/>
            </p:cNvPicPr>
            <p:nvPr/>
          </p:nvPicPr>
          <p:blipFill>
            <a:blip r:embed="rId6"/>
            <a:stretch>
              <a:fillRect/>
            </a:stretch>
          </p:blipFill>
          <p:spPr>
            <a:xfrm>
              <a:off x="7435045" y="173575"/>
              <a:ext cx="247048" cy="247048"/>
            </a:xfrm>
            <a:prstGeom prst="rect">
              <a:avLst/>
            </a:prstGeom>
          </p:spPr>
        </p:pic>
        <p:sp>
          <p:nvSpPr>
            <p:cNvPr id="188" name="TextBox 18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8740439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06976" y="352789"/>
            <a:ext cx="7632701" cy="3270251"/>
          </a:xfrm>
        </p:spPr>
        <p:txBody>
          <a:bodyPr/>
          <a:lstStyle/>
          <a:p>
            <a:pPr algn="ctr"/>
            <a:r>
              <a:rPr lang="en-US" sz="3200" dirty="0">
                <a:latin typeface="Avenir Black"/>
                <a:cs typeface="Avenir Black"/>
              </a:rPr>
              <a:t>Polling </a:t>
            </a:r>
            <a:r>
              <a:rPr lang="en-US" sz="3200" dirty="0" smtClean="0">
                <a:latin typeface="Avenir Black"/>
                <a:cs typeface="Avenir Black"/>
              </a:rPr>
              <a:t>Question </a:t>
            </a:r>
            <a:endParaRPr lang="en-US" sz="3200" dirty="0">
              <a:latin typeface="Avenir Black"/>
              <a:cs typeface="Avenir Black"/>
            </a:endParaRPr>
          </a:p>
          <a:p>
            <a:pPr algn="ctr"/>
            <a:endParaRPr lang="en-US" sz="1100" dirty="0">
              <a:latin typeface="Avenir Book"/>
              <a:cs typeface="Avenir Book"/>
            </a:endParaRPr>
          </a:p>
          <a:p>
            <a:pPr algn="ctr"/>
            <a:r>
              <a:rPr lang="en-US" sz="3200" cap="none" dirty="0" smtClean="0">
                <a:latin typeface="Avenir Book"/>
                <a:cs typeface="Avenir Book"/>
              </a:rPr>
              <a:t>How many open source suppliers do companies work with?</a:t>
            </a:r>
          </a:p>
          <a:p>
            <a:endParaRPr lang="en-US" sz="3200" dirty="0">
              <a:latin typeface="Avenir Book"/>
              <a:cs typeface="Avenir Book"/>
            </a:endParaRPr>
          </a:p>
        </p:txBody>
      </p:sp>
      <p:sp>
        <p:nvSpPr>
          <p:cNvPr id="3" name="Slide Number Placeholder 2"/>
          <p:cNvSpPr>
            <a:spLocks noGrp="1"/>
          </p:cNvSpPr>
          <p:nvPr>
            <p:ph type="sldNum" sz="quarter" idx="4294967295"/>
          </p:nvPr>
        </p:nvSpPr>
        <p:spPr>
          <a:xfrm>
            <a:off x="6" y="6365876"/>
            <a:ext cx="517525" cy="365125"/>
          </a:xfrm>
        </p:spPr>
        <p:txBody>
          <a:bodyPr/>
          <a:lstStyle/>
          <a:p>
            <a:fld id="{133CF2A4-CAF6-4D4D-9789-110A2B05844D}" type="slidenum">
              <a:rPr lang="en-US" smtClean="0"/>
              <a:pPr/>
              <a:t>22</a:t>
            </a:fld>
            <a:endParaRPr lang="en-US"/>
          </a:p>
        </p:txBody>
      </p:sp>
      <p:sp>
        <p:nvSpPr>
          <p:cNvPr id="7" name="Text Placeholder 5"/>
          <p:cNvSpPr txBox="1">
            <a:spLocks/>
          </p:cNvSpPr>
          <p:nvPr/>
        </p:nvSpPr>
        <p:spPr bwMode="auto">
          <a:xfrm>
            <a:off x="859376" y="3231457"/>
            <a:ext cx="7632701" cy="208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noAutofit/>
          </a:bodyPr>
          <a:lstStyle>
            <a:lvl1pPr marL="0" indent="0" algn="l" defTabSz="457200" rtl="0" eaLnBrk="1" fontAlgn="base" hangingPunct="1">
              <a:spcBef>
                <a:spcPct val="20000"/>
              </a:spcBef>
              <a:spcAft>
                <a:spcPct val="0"/>
              </a:spcAft>
              <a:buFontTx/>
              <a:buNone/>
              <a:defRPr sz="3600" b="1" i="0" kern="1200" cap="all" baseline="0">
                <a:solidFill>
                  <a:schemeClr val="bg1"/>
                </a:solidFill>
                <a:latin typeface="Calibri"/>
                <a:ea typeface="ＭＳ Ｐゴシック" charset="0"/>
                <a:cs typeface="Calibri"/>
              </a:defRPr>
            </a:lvl1pPr>
            <a:lvl2pPr marL="457200" indent="0" algn="r" defTabSz="457200" rtl="0" eaLnBrk="1" fontAlgn="base" hangingPunct="1">
              <a:spcBef>
                <a:spcPct val="20000"/>
              </a:spcBef>
              <a:spcAft>
                <a:spcPct val="0"/>
              </a:spcAft>
              <a:buClr>
                <a:schemeClr val="accent1"/>
              </a:buClr>
              <a:buFontTx/>
              <a:buNone/>
              <a:defRPr sz="1400" b="0" i="0" kern="1200" baseline="0">
                <a:solidFill>
                  <a:schemeClr val="bg1">
                    <a:lumMod val="85000"/>
                  </a:schemeClr>
                </a:solidFill>
                <a:latin typeface="Calibri"/>
                <a:ea typeface="ＭＳ Ｐゴシック" charset="0"/>
                <a:cs typeface="Calibri"/>
              </a:defRPr>
            </a:lvl2pPr>
            <a:lvl3pPr marL="914400" indent="0" algn="r" defTabSz="457200" rtl="0" eaLnBrk="1" fontAlgn="base" hangingPunct="1">
              <a:spcBef>
                <a:spcPct val="20000"/>
              </a:spcBef>
              <a:spcAft>
                <a:spcPct val="0"/>
              </a:spcAft>
              <a:buFontTx/>
              <a:buNone/>
              <a:defRPr sz="1400" b="0" i="0" kern="1200" baseline="0">
                <a:solidFill>
                  <a:schemeClr val="bg1">
                    <a:lumMod val="85000"/>
                  </a:schemeClr>
                </a:solidFill>
                <a:latin typeface="Calibri"/>
                <a:ea typeface="ＭＳ Ｐゴシック" charset="0"/>
                <a:cs typeface="Calibri"/>
              </a:defRPr>
            </a:lvl3pPr>
            <a:lvl4pPr marL="1371600" indent="0" algn="r" defTabSz="457200" rtl="0" eaLnBrk="1" fontAlgn="base" hangingPunct="1">
              <a:spcBef>
                <a:spcPct val="20000"/>
              </a:spcBef>
              <a:spcAft>
                <a:spcPct val="0"/>
              </a:spcAft>
              <a:buClr>
                <a:schemeClr val="accent4"/>
              </a:buClr>
              <a:buFontTx/>
              <a:buNone/>
              <a:defRPr sz="1400" b="0" i="0" kern="1200" baseline="0">
                <a:solidFill>
                  <a:schemeClr val="bg1">
                    <a:lumMod val="85000"/>
                  </a:schemeClr>
                </a:solidFill>
                <a:latin typeface="Calibri"/>
                <a:ea typeface="ＭＳ Ｐゴシック" charset="0"/>
                <a:cs typeface="Calibri"/>
              </a:defRPr>
            </a:lvl4pPr>
            <a:lvl5pPr marL="1828800" indent="0" algn="r" defTabSz="457200" rtl="0" eaLnBrk="1" fontAlgn="base" hangingPunct="1">
              <a:spcBef>
                <a:spcPct val="20000"/>
              </a:spcBef>
              <a:spcAft>
                <a:spcPct val="0"/>
              </a:spcAft>
              <a:buFontTx/>
              <a:buNone/>
              <a:defRPr sz="1400" kern="1200" baseline="0">
                <a:solidFill>
                  <a:schemeClr val="bg1">
                    <a:lumMod val="8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indent="-742950" algn="ctr">
              <a:buAutoNum type="alphaLcPeriod"/>
            </a:pPr>
            <a:r>
              <a:rPr lang="en-US" sz="3200" dirty="0" smtClean="0">
                <a:latin typeface="Avenir Book"/>
                <a:cs typeface="Avenir Book"/>
              </a:rPr>
              <a:t>5,372</a:t>
            </a:r>
          </a:p>
          <a:p>
            <a:pPr marL="742950" indent="-742950" algn="ctr">
              <a:buAutoNum type="alphaLcPeriod"/>
            </a:pPr>
            <a:r>
              <a:rPr lang="en-US" sz="3200" dirty="0" smtClean="0">
                <a:latin typeface="Avenir Book"/>
                <a:cs typeface="Avenir Book"/>
              </a:rPr>
              <a:t>7,601</a:t>
            </a:r>
          </a:p>
          <a:p>
            <a:pPr marL="742950" indent="-742950" algn="ctr">
              <a:buAutoNum type="alphaLcPeriod"/>
            </a:pPr>
            <a:r>
              <a:rPr lang="en-US" sz="3200" dirty="0" smtClean="0">
                <a:latin typeface="Avenir Book"/>
                <a:cs typeface="Avenir Book"/>
              </a:rPr>
              <a:t>15,118</a:t>
            </a:r>
            <a:endParaRPr lang="en-US" sz="3200" dirty="0">
              <a:latin typeface="Avenir Book"/>
              <a:cs typeface="Avenir Book"/>
            </a:endParaRPr>
          </a:p>
        </p:txBody>
      </p:sp>
    </p:spTree>
    <p:extLst>
      <p:ext uri="{BB962C8B-B14F-4D97-AF65-F5344CB8AC3E}">
        <p14:creationId xmlns:p14="http://schemas.microsoft.com/office/powerpoint/2010/main" val="9051922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6843" y="522117"/>
            <a:ext cx="8180917" cy="772579"/>
          </a:xfrm>
        </p:spPr>
        <p:txBody>
          <a:bodyPr/>
          <a:lstStyle/>
          <a:p>
            <a:r>
              <a:rPr lang="en-US" dirty="0" smtClean="0"/>
              <a:t>Suppliers Serving Manufacturers</a:t>
            </a:r>
            <a:endParaRPr lang="en-US" dirty="0"/>
          </a:p>
        </p:txBody>
      </p:sp>
      <p:sp>
        <p:nvSpPr>
          <p:cNvPr id="7" name="Slide Number Placeholder 1"/>
          <p:cNvSpPr>
            <a:spLocks noGrp="1"/>
          </p:cNvSpPr>
          <p:nvPr>
            <p:ph type="sldNum" sz="quarter" idx="4"/>
          </p:nvPr>
        </p:nvSpPr>
        <p:spPr>
          <a:xfrm>
            <a:off x="3166041" y="4207192"/>
            <a:ext cx="3184435" cy="365125"/>
          </a:xfrm>
        </p:spPr>
        <p:txBody>
          <a:bodyPr/>
          <a:lstStyle/>
          <a:p>
            <a:r>
              <a:rPr lang="en-US" dirty="0">
                <a:solidFill>
                  <a:schemeClr val="bg1">
                    <a:lumMod val="65000"/>
                  </a:schemeClr>
                </a:solidFill>
              </a:rPr>
              <a:t>Source: 2015 State of the Software Supply Chain Report</a:t>
            </a:r>
          </a:p>
        </p:txBody>
      </p:sp>
      <p:graphicFrame>
        <p:nvGraphicFramePr>
          <p:cNvPr id="2" name="Table 1"/>
          <p:cNvGraphicFramePr>
            <a:graphicFrameLocks noGrp="1"/>
          </p:cNvGraphicFramePr>
          <p:nvPr>
            <p:extLst>
              <p:ext uri="{D42A27DB-BD31-4B8C-83A1-F6EECF244321}">
                <p14:modId xmlns:p14="http://schemas.microsoft.com/office/powerpoint/2010/main" val="58282644"/>
              </p:ext>
            </p:extLst>
          </p:nvPr>
        </p:nvGraphicFramePr>
        <p:xfrm>
          <a:off x="553546" y="2270619"/>
          <a:ext cx="7911976" cy="1920383"/>
        </p:xfrm>
        <a:graphic>
          <a:graphicData uri="http://schemas.openxmlformats.org/drawingml/2006/table">
            <a:tbl>
              <a:tblPr firstRow="1" bandRow="1">
                <a:tableStyleId>{5C22544A-7EE6-4342-B048-85BDC9FD1C3A}</a:tableStyleId>
              </a:tblPr>
              <a:tblGrid>
                <a:gridCol w="1977994"/>
                <a:gridCol w="1977994"/>
                <a:gridCol w="1977994"/>
                <a:gridCol w="1977994"/>
              </a:tblGrid>
              <a:tr h="953771">
                <a:tc>
                  <a:txBody>
                    <a:bodyPr/>
                    <a:lstStyle/>
                    <a:p>
                      <a:pPr algn="ctr"/>
                      <a:endParaRPr lang="en-US" sz="2300" dirty="0"/>
                    </a:p>
                  </a:txBody>
                  <a:tcPr marL="118680" marR="118680" marT="59340" marB="59340" anchor="ctr" anchorCtr="1"/>
                </a:tc>
                <a:tc>
                  <a:txBody>
                    <a:bodyPr/>
                    <a:lstStyle/>
                    <a:p>
                      <a:pPr algn="ctr"/>
                      <a:r>
                        <a:rPr lang="en-US" sz="2300" dirty="0" smtClean="0"/>
                        <a:t>Orders</a:t>
                      </a:r>
                    </a:p>
                    <a:p>
                      <a:pPr algn="ctr"/>
                      <a:r>
                        <a:rPr lang="en-US" sz="2300" b="0" dirty="0" smtClean="0"/>
                        <a:t>(downloads)</a:t>
                      </a:r>
                      <a:endParaRPr lang="en-US" sz="2300" b="0" dirty="0"/>
                    </a:p>
                  </a:txBody>
                  <a:tcPr marL="118680" marR="118680" marT="59340" marB="59340" anchor="ctr" anchorCtr="1"/>
                </a:tc>
                <a:tc>
                  <a:txBody>
                    <a:bodyPr/>
                    <a:lstStyle/>
                    <a:p>
                      <a:pPr algn="ctr"/>
                      <a:r>
                        <a:rPr lang="en-US" sz="2300" dirty="0" smtClean="0"/>
                        <a:t>Suppliers</a:t>
                      </a:r>
                    </a:p>
                    <a:p>
                      <a:pPr algn="ctr"/>
                      <a:r>
                        <a:rPr lang="en-US" sz="2300" b="0" dirty="0" smtClean="0"/>
                        <a:t>(artifacts)</a:t>
                      </a:r>
                      <a:endParaRPr lang="en-US" sz="2300" b="0" dirty="0"/>
                    </a:p>
                  </a:txBody>
                  <a:tcPr marL="118680" marR="118680" marT="59340" marB="59340" anchor="ctr" anchorCtr="1"/>
                </a:tc>
                <a:tc>
                  <a:txBody>
                    <a:bodyPr/>
                    <a:lstStyle/>
                    <a:p>
                      <a:pPr algn="ctr"/>
                      <a:r>
                        <a:rPr lang="en-US" sz="2300" dirty="0" smtClean="0"/>
                        <a:t>Parts</a:t>
                      </a:r>
                    </a:p>
                    <a:p>
                      <a:pPr algn="ctr"/>
                      <a:r>
                        <a:rPr lang="en-US" sz="2300" b="0" dirty="0" smtClean="0"/>
                        <a:t>(versions)</a:t>
                      </a:r>
                      <a:endParaRPr lang="en-US" sz="2300" b="0" dirty="0"/>
                    </a:p>
                  </a:txBody>
                  <a:tcPr marL="118680" marR="118680" marT="59340" marB="59340" anchor="ctr" anchorCtr="1"/>
                </a:tc>
              </a:tr>
              <a:tr h="966612">
                <a:tc>
                  <a:txBody>
                    <a:bodyPr/>
                    <a:lstStyle/>
                    <a:p>
                      <a:pPr algn="ctr"/>
                      <a:r>
                        <a:rPr lang="en-US" sz="2300" dirty="0" smtClean="0"/>
                        <a:t>Average</a:t>
                      </a:r>
                      <a:endParaRPr lang="en-US" sz="2300" dirty="0"/>
                    </a:p>
                  </a:txBody>
                  <a:tcPr marL="118680" marR="118680" marT="59340" marB="59340" anchor="ctr" anchorCtr="1"/>
                </a:tc>
                <a:tc>
                  <a:txBody>
                    <a:bodyPr/>
                    <a:lstStyle/>
                    <a:p>
                      <a:pPr algn="ctr"/>
                      <a:r>
                        <a:rPr lang="en-US" sz="2300" dirty="0" smtClean="0"/>
                        <a:t>240,757</a:t>
                      </a:r>
                      <a:endParaRPr lang="en-US" sz="2300" dirty="0"/>
                    </a:p>
                  </a:txBody>
                  <a:tcPr marL="118680" marR="118680" marT="59340" marB="59340" anchor="ctr" anchorCtr="1"/>
                </a:tc>
                <a:tc>
                  <a:txBody>
                    <a:bodyPr/>
                    <a:lstStyle/>
                    <a:p>
                      <a:pPr algn="ctr"/>
                      <a:r>
                        <a:rPr lang="en-US" sz="2300" dirty="0" smtClean="0"/>
                        <a:t>7,601</a:t>
                      </a:r>
                      <a:endParaRPr lang="en-US" sz="2300" dirty="0"/>
                    </a:p>
                  </a:txBody>
                  <a:tcPr marL="118680" marR="118680" marT="59340" marB="59340" anchor="ctr" anchorCtr="1"/>
                </a:tc>
                <a:tc>
                  <a:txBody>
                    <a:bodyPr/>
                    <a:lstStyle/>
                    <a:p>
                      <a:pPr algn="ctr"/>
                      <a:r>
                        <a:rPr lang="en-US" sz="2300" dirty="0" smtClean="0"/>
                        <a:t>18,614</a:t>
                      </a:r>
                      <a:endParaRPr lang="en-US" sz="2300" dirty="0"/>
                    </a:p>
                  </a:txBody>
                  <a:tcPr marL="118680" marR="118680" marT="59340" marB="59340" anchor="ctr" anchorCtr="1"/>
                </a:tc>
              </a:tr>
            </a:tbl>
          </a:graphicData>
        </a:graphic>
      </p:graphicFrame>
      <p:grpSp>
        <p:nvGrpSpPr>
          <p:cNvPr id="14" name="Group 13"/>
          <p:cNvGrpSpPr/>
          <p:nvPr/>
        </p:nvGrpSpPr>
        <p:grpSpPr>
          <a:xfrm>
            <a:off x="137791" y="6395652"/>
            <a:ext cx="1708954" cy="321845"/>
            <a:chOff x="7435045" y="98778"/>
            <a:chExt cx="1708954" cy="321845"/>
          </a:xfrm>
        </p:grpSpPr>
        <p:pic>
          <p:nvPicPr>
            <p:cNvPr id="15" name="Picture 14"/>
            <p:cNvPicPr>
              <a:picLocks noChangeAspect="1"/>
            </p:cNvPicPr>
            <p:nvPr/>
          </p:nvPicPr>
          <p:blipFill>
            <a:blip r:embed="rId2"/>
            <a:stretch>
              <a:fillRect/>
            </a:stretch>
          </p:blipFill>
          <p:spPr>
            <a:xfrm>
              <a:off x="7435045" y="173575"/>
              <a:ext cx="247048" cy="247048"/>
            </a:xfrm>
            <a:prstGeom prst="rect">
              <a:avLst/>
            </a:prstGeom>
          </p:spPr>
        </p:pic>
        <p:sp>
          <p:nvSpPr>
            <p:cNvPr id="16" name="TextBox 15"/>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7" name="Picture 16" descr="Screen Shot 2015-06-23 at 4.35.03 PM.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10690"/>
            <a:ext cx="1866900" cy="723900"/>
          </a:xfrm>
          <a:prstGeom prst="rect">
            <a:avLst/>
          </a:prstGeom>
        </p:spPr>
      </p:pic>
    </p:spTree>
    <p:extLst>
      <p:ext uri="{BB962C8B-B14F-4D97-AF65-F5344CB8AC3E}">
        <p14:creationId xmlns:p14="http://schemas.microsoft.com/office/powerpoint/2010/main" val="18812818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263126"/>
          </a:xfrm>
          <a:prstGeom prst="rect">
            <a:avLst/>
          </a:prstGeom>
          <a:solidFill>
            <a:schemeClr val="tx1">
              <a:lumMod val="85000"/>
              <a:lumOff val="15000"/>
            </a:schemeClr>
          </a:solidFill>
          <a:ln w="28575">
            <a:noFill/>
            <a:round/>
            <a:headEnd type="triangle" w="lg" len="lg"/>
            <a:tailEnd type="triangle" w="lg" len="lg"/>
          </a:ln>
        </p:spPr>
        <p:txBody>
          <a:bodyPr rtlCol="0" anchor="ctr">
            <a:prstTxWarp prst="textNoShape">
              <a:avLst/>
            </a:prstTxWarp>
          </a:bodyPr>
          <a:lstStyle/>
          <a:p>
            <a:pPr algn="ctr"/>
            <a:endParaRPr lang="en-US" dirty="0"/>
          </a:p>
        </p:txBody>
      </p:sp>
      <p:sp>
        <p:nvSpPr>
          <p:cNvPr id="5" name="TextBox 4"/>
          <p:cNvSpPr txBox="1"/>
          <p:nvPr/>
        </p:nvSpPr>
        <p:spPr>
          <a:xfrm>
            <a:off x="2712531" y="1405535"/>
            <a:ext cx="3686574" cy="2410318"/>
          </a:xfrm>
          <a:prstGeom prst="rect">
            <a:avLst/>
          </a:prstGeom>
          <a:noFill/>
        </p:spPr>
        <p:txBody>
          <a:bodyPr wrap="none" lIns="0" rIns="0" rtlCol="0">
            <a:noAutofit/>
          </a:bodyPr>
          <a:lstStyle/>
          <a:p>
            <a:pPr algn="ctr"/>
            <a:r>
              <a:rPr lang="en-US" sz="3200" dirty="0" smtClean="0">
                <a:solidFill>
                  <a:srgbClr val="FFFFFF"/>
                </a:solidFill>
                <a:latin typeface="Avenir Book"/>
                <a:cs typeface="Avenir Book"/>
              </a:rPr>
              <a:t>too much</a:t>
            </a:r>
          </a:p>
          <a:p>
            <a:pPr algn="ctr"/>
            <a:r>
              <a:rPr lang="en-US" sz="16600" dirty="0" smtClean="0">
                <a:solidFill>
                  <a:srgbClr val="FFFFFF"/>
                </a:solidFill>
                <a:latin typeface="Avenir Black"/>
                <a:cs typeface="Avenir Black"/>
              </a:rPr>
              <a:t>WIP</a:t>
            </a:r>
          </a:p>
        </p:txBody>
      </p:sp>
    </p:spTree>
    <p:extLst>
      <p:ext uri="{BB962C8B-B14F-4D97-AF65-F5344CB8AC3E}">
        <p14:creationId xmlns:p14="http://schemas.microsoft.com/office/powerpoint/2010/main" val="24008952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99483" y="2058941"/>
            <a:ext cx="2129927" cy="2898641"/>
          </a:xfrm>
          <a:prstGeom prst="rect">
            <a:avLst/>
          </a:prstGeom>
          <a:ln>
            <a:noFill/>
          </a:ln>
          <a:effectLst>
            <a:outerShdw blurRad="292100" dist="139700" dir="2700000" algn="tl" rotWithShape="0">
              <a:srgbClr val="333333">
                <a:alpha val="65000"/>
              </a:srgbClr>
            </a:outerShdw>
          </a:effectLst>
        </p:spPr>
      </p:pic>
      <p:graphicFrame>
        <p:nvGraphicFramePr>
          <p:cNvPr id="3" name="Table 2"/>
          <p:cNvGraphicFramePr>
            <a:graphicFrameLocks noGrp="1"/>
          </p:cNvGraphicFramePr>
          <p:nvPr>
            <p:extLst>
              <p:ext uri="{D42A27DB-BD31-4B8C-83A1-F6EECF244321}">
                <p14:modId xmlns:p14="http://schemas.microsoft.com/office/powerpoint/2010/main" val="643234774"/>
              </p:ext>
            </p:extLst>
          </p:nvPr>
        </p:nvGraphicFramePr>
        <p:xfrm>
          <a:off x="478319" y="1541123"/>
          <a:ext cx="5734097" cy="3804568"/>
        </p:xfrm>
        <a:graphic>
          <a:graphicData uri="http://schemas.openxmlformats.org/drawingml/2006/table">
            <a:tbl>
              <a:tblPr firstRow="1" bandRow="1">
                <a:tableStyleId>{3C2FFA5D-87B4-456A-9821-1D502468CF0F}</a:tableStyleId>
              </a:tblPr>
              <a:tblGrid>
                <a:gridCol w="1954265"/>
                <a:gridCol w="1268094"/>
                <a:gridCol w="1268094"/>
                <a:gridCol w="1243644"/>
              </a:tblGrid>
              <a:tr h="742470">
                <a:tc>
                  <a:txBody>
                    <a:bodyPr/>
                    <a:lstStyle/>
                    <a:p>
                      <a:endParaRPr lang="en-US" sz="1600" dirty="0"/>
                    </a:p>
                  </a:txBody>
                  <a:tcPr marT="60960" marB="60960"/>
                </a:tc>
                <a:tc>
                  <a:txBody>
                    <a:bodyPr/>
                    <a:lstStyle/>
                    <a:p>
                      <a:pPr algn="ctr"/>
                      <a:r>
                        <a:rPr lang="en-US" sz="1600" dirty="0" smtClean="0"/>
                        <a:t>Toyota</a:t>
                      </a:r>
                      <a:r>
                        <a:rPr lang="en-US" sz="1600" baseline="0" dirty="0" smtClean="0"/>
                        <a:t> Advantage</a:t>
                      </a:r>
                      <a:endParaRPr lang="en-US" sz="1600" dirty="0"/>
                    </a:p>
                  </a:txBody>
                  <a:tcPr marT="60960" marB="60960"/>
                </a:tc>
                <a:tc>
                  <a:txBody>
                    <a:bodyPr/>
                    <a:lstStyle/>
                    <a:p>
                      <a:pPr algn="ctr"/>
                      <a:r>
                        <a:rPr lang="en-US" sz="1600" dirty="0" smtClean="0"/>
                        <a:t>Toyota</a:t>
                      </a:r>
                      <a:endParaRPr lang="en-US" sz="1600" baseline="0" dirty="0" smtClean="0"/>
                    </a:p>
                    <a:p>
                      <a:pPr algn="ctr"/>
                      <a:r>
                        <a:rPr lang="en-US" sz="1600" dirty="0" err="1" smtClean="0"/>
                        <a:t>Prius</a:t>
                      </a:r>
                      <a:endParaRPr lang="en-US" sz="1600" dirty="0"/>
                    </a:p>
                  </a:txBody>
                  <a:tcPr marT="60960" marB="60960"/>
                </a:tc>
                <a:tc>
                  <a:txBody>
                    <a:bodyPr/>
                    <a:lstStyle/>
                    <a:p>
                      <a:pPr algn="ctr"/>
                      <a:r>
                        <a:rPr lang="en-US" sz="1600" dirty="0" smtClean="0"/>
                        <a:t>Chevy</a:t>
                      </a:r>
                    </a:p>
                    <a:p>
                      <a:pPr algn="ctr"/>
                      <a:r>
                        <a:rPr lang="en-US" sz="1600" dirty="0" smtClean="0"/>
                        <a:t>Volt</a:t>
                      </a:r>
                      <a:endParaRPr lang="en-US" sz="1600" dirty="0"/>
                    </a:p>
                  </a:txBody>
                  <a:tcPr marT="60960" marB="60960"/>
                </a:tc>
              </a:tr>
              <a:tr h="550700">
                <a:tc>
                  <a:txBody>
                    <a:bodyPr/>
                    <a:lstStyle/>
                    <a:p>
                      <a:r>
                        <a:rPr lang="en-US" sz="1600" dirty="0" smtClean="0"/>
                        <a:t>Unit</a:t>
                      </a:r>
                      <a:r>
                        <a:rPr lang="en-US" sz="1600" baseline="0" dirty="0" smtClean="0"/>
                        <a:t> Cost</a:t>
                      </a:r>
                      <a:endParaRPr lang="en-US" sz="1600" dirty="0"/>
                    </a:p>
                  </a:txBody>
                  <a:tcPr marT="60960" marB="60960" anchor="ctr"/>
                </a:tc>
                <a:tc>
                  <a:txBody>
                    <a:bodyPr/>
                    <a:lstStyle/>
                    <a:p>
                      <a:pPr algn="ctr"/>
                      <a:r>
                        <a:rPr lang="en-US" sz="1600" dirty="0" smtClean="0"/>
                        <a:t>61%</a:t>
                      </a:r>
                      <a:endParaRPr lang="en-US" sz="1600" dirty="0"/>
                    </a:p>
                  </a:txBody>
                  <a:tcPr marT="60960" marB="60960" anchor="ctr"/>
                </a:tc>
                <a:tc>
                  <a:txBody>
                    <a:bodyPr/>
                    <a:lstStyle/>
                    <a:p>
                      <a:pPr algn="ctr"/>
                      <a:r>
                        <a:rPr lang="en-US" sz="1600" dirty="0" smtClean="0"/>
                        <a:t>$24,200</a:t>
                      </a:r>
                      <a:endParaRPr lang="en-US" sz="1600" dirty="0"/>
                    </a:p>
                  </a:txBody>
                  <a:tcPr marT="60960" marB="60960" anchor="ctr"/>
                </a:tc>
                <a:tc>
                  <a:txBody>
                    <a:bodyPr/>
                    <a:lstStyle/>
                    <a:p>
                      <a:pPr algn="ctr"/>
                      <a:r>
                        <a:rPr lang="en-US" sz="1600" dirty="0" smtClean="0"/>
                        <a:t>$39,900</a:t>
                      </a:r>
                      <a:endParaRPr lang="en-US" sz="1600" dirty="0"/>
                    </a:p>
                  </a:txBody>
                  <a:tcPr marT="60960" marB="60960" anchor="ctr"/>
                </a:tc>
              </a:tr>
              <a:tr h="550700">
                <a:tc>
                  <a:txBody>
                    <a:bodyPr/>
                    <a:lstStyle/>
                    <a:p>
                      <a:r>
                        <a:rPr lang="en-US" sz="1600" dirty="0" smtClean="0"/>
                        <a:t>Units</a:t>
                      </a:r>
                      <a:r>
                        <a:rPr lang="en-US" sz="1600" baseline="0" dirty="0" smtClean="0"/>
                        <a:t> Sold</a:t>
                      </a:r>
                    </a:p>
                  </a:txBody>
                  <a:tcPr marT="60960" marB="60960" anchor="ctr"/>
                </a:tc>
                <a:tc>
                  <a:txBody>
                    <a:bodyPr/>
                    <a:lstStyle/>
                    <a:p>
                      <a:pPr algn="ctr"/>
                      <a:r>
                        <a:rPr lang="en-US" sz="1600" dirty="0" smtClean="0"/>
                        <a:t>13x</a:t>
                      </a:r>
                      <a:endParaRPr lang="en-US" sz="1600" dirty="0"/>
                    </a:p>
                  </a:txBody>
                  <a:tcPr marT="60960" marB="60960" anchor="ctr"/>
                </a:tc>
                <a:tc>
                  <a:txBody>
                    <a:bodyPr/>
                    <a:lstStyle/>
                    <a:p>
                      <a:pPr algn="ctr"/>
                      <a:r>
                        <a:rPr lang="en-US" sz="1600" dirty="0" smtClean="0"/>
                        <a:t>23,294</a:t>
                      </a:r>
                      <a:endParaRPr lang="en-US" sz="1600" dirty="0"/>
                    </a:p>
                  </a:txBody>
                  <a:tcPr marT="60960" marB="60960" anchor="ctr"/>
                </a:tc>
                <a:tc>
                  <a:txBody>
                    <a:bodyPr/>
                    <a:lstStyle/>
                    <a:p>
                      <a:pPr algn="ctr"/>
                      <a:r>
                        <a:rPr lang="en-US" sz="1600" dirty="0" smtClean="0"/>
                        <a:t>1,788</a:t>
                      </a:r>
                    </a:p>
                  </a:txBody>
                  <a:tcPr marT="60960" marB="60960" anchor="ctr"/>
                </a:tc>
              </a:tr>
              <a:tr h="653566">
                <a:tc>
                  <a:txBody>
                    <a:bodyPr/>
                    <a:lstStyle/>
                    <a:p>
                      <a:r>
                        <a:rPr lang="en-US" sz="1600" dirty="0" smtClean="0"/>
                        <a:t>In-House Production</a:t>
                      </a:r>
                      <a:endParaRPr lang="en-US" sz="1600" dirty="0"/>
                    </a:p>
                  </a:txBody>
                  <a:tcPr marT="60960" marB="60960" anchor="ctr"/>
                </a:tc>
                <a:tc>
                  <a:txBody>
                    <a:bodyPr/>
                    <a:lstStyle/>
                    <a:p>
                      <a:pPr algn="ctr"/>
                      <a:r>
                        <a:rPr lang="en-US" sz="1600" dirty="0" smtClean="0"/>
                        <a:t>50%</a:t>
                      </a:r>
                      <a:endParaRPr lang="en-US" sz="1600" dirty="0"/>
                    </a:p>
                  </a:txBody>
                  <a:tcPr marT="60960" marB="60960" anchor="ctr"/>
                </a:tc>
                <a:tc>
                  <a:txBody>
                    <a:bodyPr/>
                    <a:lstStyle/>
                    <a:p>
                      <a:pPr algn="ctr"/>
                      <a:r>
                        <a:rPr lang="en-US" sz="1600" dirty="0" smtClean="0"/>
                        <a:t>27%</a:t>
                      </a:r>
                      <a:endParaRPr lang="en-US" sz="1600" dirty="0"/>
                    </a:p>
                  </a:txBody>
                  <a:tcPr marT="60960" marB="60960" anchor="ctr"/>
                </a:tc>
                <a:tc>
                  <a:txBody>
                    <a:bodyPr/>
                    <a:lstStyle/>
                    <a:p>
                      <a:pPr algn="ctr"/>
                      <a:r>
                        <a:rPr lang="en-US" sz="1600" dirty="0" smtClean="0"/>
                        <a:t>54%</a:t>
                      </a:r>
                      <a:endParaRPr lang="en-US" sz="1600" dirty="0"/>
                    </a:p>
                  </a:txBody>
                  <a:tcPr marT="60960" marB="60960" anchor="ctr"/>
                </a:tc>
              </a:tr>
              <a:tr h="653566">
                <a:tc>
                  <a:txBody>
                    <a:bodyPr/>
                    <a:lstStyle/>
                    <a:p>
                      <a:r>
                        <a:rPr lang="en-US" sz="1600" dirty="0" smtClean="0"/>
                        <a:t>Plant</a:t>
                      </a:r>
                      <a:r>
                        <a:rPr lang="en-US" sz="1600" baseline="0" dirty="0" smtClean="0"/>
                        <a:t> Suppliers</a:t>
                      </a:r>
                      <a:endParaRPr lang="en-US" sz="1600" dirty="0"/>
                    </a:p>
                  </a:txBody>
                  <a:tcPr marT="60960" marB="60960" anchor="ctr"/>
                </a:tc>
                <a:tc>
                  <a:txBody>
                    <a:bodyPr/>
                    <a:lstStyle/>
                    <a:p>
                      <a:pPr algn="ctr"/>
                      <a:r>
                        <a:rPr lang="en-US" sz="1600" dirty="0" smtClean="0"/>
                        <a:t>16% </a:t>
                      </a:r>
                    </a:p>
                    <a:p>
                      <a:pPr algn="ctr"/>
                      <a:r>
                        <a:rPr lang="en-US" sz="1600" dirty="0" smtClean="0"/>
                        <a:t>(10x per)</a:t>
                      </a:r>
                      <a:endParaRPr lang="en-US" sz="1600" dirty="0"/>
                    </a:p>
                  </a:txBody>
                  <a:tcPr marT="60960" marB="60960" anchor="ctr"/>
                </a:tc>
                <a:tc>
                  <a:txBody>
                    <a:bodyPr/>
                    <a:lstStyle/>
                    <a:p>
                      <a:pPr algn="ctr"/>
                      <a:r>
                        <a:rPr lang="en-US" sz="1600" dirty="0" smtClean="0"/>
                        <a:t>125</a:t>
                      </a:r>
                      <a:endParaRPr lang="en-US" sz="1600" dirty="0"/>
                    </a:p>
                  </a:txBody>
                  <a:tcPr marT="60960" marB="60960" anchor="ctr"/>
                </a:tc>
                <a:tc>
                  <a:txBody>
                    <a:bodyPr/>
                    <a:lstStyle/>
                    <a:p>
                      <a:pPr algn="ctr"/>
                      <a:r>
                        <a:rPr lang="en-US" sz="1600" dirty="0" smtClean="0"/>
                        <a:t>800</a:t>
                      </a:r>
                      <a:endParaRPr lang="en-US" sz="1600" dirty="0"/>
                    </a:p>
                  </a:txBody>
                  <a:tcPr marT="60960" marB="60960" anchor="ctr"/>
                </a:tc>
              </a:tr>
              <a:tr h="653566">
                <a:tc>
                  <a:txBody>
                    <a:bodyPr/>
                    <a:lstStyle/>
                    <a:p>
                      <a:r>
                        <a:rPr lang="en-US" sz="1600" dirty="0" smtClean="0"/>
                        <a:t>Firm-Wide Suppliers</a:t>
                      </a:r>
                      <a:endParaRPr lang="en-US" sz="1600" i="1" dirty="0">
                        <a:solidFill>
                          <a:schemeClr val="accent6">
                            <a:lumMod val="75000"/>
                          </a:schemeClr>
                        </a:solidFill>
                      </a:endParaRPr>
                    </a:p>
                  </a:txBody>
                  <a:tcPr marT="60960" marB="60960" anchor="ctr"/>
                </a:tc>
                <a:tc>
                  <a:txBody>
                    <a:bodyPr/>
                    <a:lstStyle/>
                    <a:p>
                      <a:pPr algn="ctr"/>
                      <a:r>
                        <a:rPr lang="en-US" sz="1600" dirty="0" smtClean="0"/>
                        <a:t>4%</a:t>
                      </a:r>
                      <a:endParaRPr lang="en-US" sz="1600" i="1" dirty="0">
                        <a:solidFill>
                          <a:schemeClr val="accent6">
                            <a:lumMod val="75000"/>
                          </a:schemeClr>
                        </a:solidFill>
                      </a:endParaRPr>
                    </a:p>
                  </a:txBody>
                  <a:tcPr marT="60960" marB="60960" anchor="ctr"/>
                </a:tc>
                <a:tc>
                  <a:txBody>
                    <a:bodyPr/>
                    <a:lstStyle/>
                    <a:p>
                      <a:pPr algn="ctr"/>
                      <a:r>
                        <a:rPr lang="en-US" sz="1600" dirty="0" smtClean="0"/>
                        <a:t>224</a:t>
                      </a:r>
                      <a:endParaRPr lang="en-US" sz="1600" i="1" dirty="0">
                        <a:solidFill>
                          <a:schemeClr val="accent6">
                            <a:lumMod val="75000"/>
                          </a:schemeClr>
                        </a:solidFill>
                      </a:endParaRPr>
                    </a:p>
                  </a:txBody>
                  <a:tcPr marT="60960" marB="60960" anchor="ctr"/>
                </a:tc>
                <a:tc>
                  <a:txBody>
                    <a:bodyPr/>
                    <a:lstStyle/>
                    <a:p>
                      <a:pPr algn="ctr"/>
                      <a:r>
                        <a:rPr lang="en-US" sz="1600" dirty="0" smtClean="0"/>
                        <a:t>5,500</a:t>
                      </a:r>
                      <a:endParaRPr lang="en-US" sz="1600" i="1" dirty="0">
                        <a:solidFill>
                          <a:schemeClr val="accent6">
                            <a:lumMod val="75000"/>
                          </a:schemeClr>
                        </a:solidFill>
                      </a:endParaRPr>
                    </a:p>
                  </a:txBody>
                  <a:tcPr marT="60960" marB="60960" anchor="ctr"/>
                </a:tc>
              </a:tr>
            </a:tbl>
          </a:graphicData>
        </a:graphic>
      </p:graphicFrame>
      <p:sp>
        <p:nvSpPr>
          <p:cNvPr id="7" name="Title 6"/>
          <p:cNvSpPr>
            <a:spLocks noGrp="1"/>
          </p:cNvSpPr>
          <p:nvPr>
            <p:ph type="title"/>
          </p:nvPr>
        </p:nvSpPr>
        <p:spPr/>
        <p:txBody>
          <a:bodyPr/>
          <a:lstStyle/>
          <a:p>
            <a:r>
              <a:rPr lang="en-US" dirty="0" smtClean="0"/>
              <a:t>Comparing the </a:t>
            </a:r>
            <a:r>
              <a:rPr lang="en-US" dirty="0" err="1" smtClean="0"/>
              <a:t>Prius</a:t>
            </a:r>
            <a:r>
              <a:rPr lang="en-US" dirty="0" smtClean="0"/>
              <a:t> and the Volt</a:t>
            </a:r>
            <a:endParaRPr lang="en-US" dirty="0"/>
          </a:p>
        </p:txBody>
      </p:sp>
      <p:sp>
        <p:nvSpPr>
          <p:cNvPr id="2" name="Rectangle 1"/>
          <p:cNvSpPr/>
          <p:nvPr/>
        </p:nvSpPr>
        <p:spPr>
          <a:xfrm>
            <a:off x="2440609" y="1541123"/>
            <a:ext cx="1258956" cy="380456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5572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01072" y="857490"/>
            <a:ext cx="3510052" cy="4557831"/>
          </a:xfrm>
          <a:prstGeom prst="rect">
            <a:avLst/>
          </a:prstGeom>
          <a:ln>
            <a:solidFill>
              <a:schemeClr val="accent1"/>
            </a:solidFill>
          </a:ln>
        </p:spPr>
      </p:pic>
      <p:sp>
        <p:nvSpPr>
          <p:cNvPr id="5" name="TextBox 4"/>
          <p:cNvSpPr txBox="1"/>
          <p:nvPr/>
        </p:nvSpPr>
        <p:spPr>
          <a:xfrm>
            <a:off x="4819346" y="1060697"/>
            <a:ext cx="3129740" cy="3877983"/>
          </a:xfrm>
          <a:prstGeom prst="rect">
            <a:avLst/>
          </a:prstGeom>
          <a:noFill/>
        </p:spPr>
        <p:txBody>
          <a:bodyPr wrap="square" lIns="91438" tIns="45719" rIns="91438" bIns="45719" rtlCol="0">
            <a:spAutoFit/>
          </a:bodyPr>
          <a:lstStyle/>
          <a:p>
            <a:pPr defTabSz="457189" fontAlgn="base">
              <a:spcBef>
                <a:spcPct val="0"/>
              </a:spcBef>
              <a:spcAft>
                <a:spcPct val="0"/>
              </a:spcAft>
            </a:pPr>
            <a:r>
              <a:rPr lang="en-US" sz="2800" b="1" dirty="0" smtClean="0">
                <a:solidFill>
                  <a:schemeClr val="accent6"/>
                </a:solidFill>
                <a:latin typeface="Arial" charset="0"/>
                <a:ea typeface="ＭＳ Ｐゴシック" charset="0"/>
                <a:cs typeface="ＭＳ Ｐゴシック" charset="0"/>
              </a:rPr>
              <a:t>59% </a:t>
            </a:r>
          </a:p>
          <a:p>
            <a:pPr defTabSz="457189" fontAlgn="base">
              <a:spcBef>
                <a:spcPct val="0"/>
              </a:spcBef>
              <a:spcAft>
                <a:spcPct val="0"/>
              </a:spcAft>
            </a:pPr>
            <a:r>
              <a:rPr lang="en-US" dirty="0" smtClean="0">
                <a:solidFill>
                  <a:prstClr val="black"/>
                </a:solidFill>
                <a:latin typeface="Arial" charset="0"/>
                <a:ea typeface="ＭＳ Ｐゴシック" charset="0"/>
                <a:cs typeface="ＭＳ Ｐゴシック" charset="0"/>
              </a:rPr>
              <a:t>never repaired</a:t>
            </a:r>
          </a:p>
          <a:p>
            <a:pPr defTabSz="457189" fontAlgn="base">
              <a:spcBef>
                <a:spcPct val="0"/>
              </a:spcBef>
              <a:spcAft>
                <a:spcPct val="0"/>
              </a:spcAft>
            </a:pPr>
            <a:endParaRPr lang="en-US" dirty="0" smtClean="0">
              <a:solidFill>
                <a:prstClr val="black"/>
              </a:solidFill>
            </a:endParaRPr>
          </a:p>
          <a:p>
            <a:pPr defTabSz="457189" fontAlgn="base">
              <a:spcBef>
                <a:spcPct val="0"/>
              </a:spcBef>
              <a:spcAft>
                <a:spcPct val="0"/>
              </a:spcAft>
            </a:pPr>
            <a:endParaRPr lang="en-US" dirty="0">
              <a:solidFill>
                <a:prstClr val="black"/>
              </a:solidFill>
            </a:endParaRPr>
          </a:p>
          <a:p>
            <a:pPr defTabSz="457189" fontAlgn="base">
              <a:spcBef>
                <a:spcPct val="0"/>
              </a:spcBef>
              <a:spcAft>
                <a:spcPct val="0"/>
              </a:spcAft>
            </a:pPr>
            <a:r>
              <a:rPr lang="en-US" sz="2800" b="1" dirty="0" smtClean="0">
                <a:solidFill>
                  <a:srgbClr val="087FB8"/>
                </a:solidFill>
                <a:latin typeface="Arial" charset="0"/>
                <a:ea typeface="ＭＳ Ｐゴシック" charset="0"/>
                <a:cs typeface="ＭＳ Ｐゴシック" charset="0"/>
              </a:rPr>
              <a:t>41</a:t>
            </a:r>
            <a:r>
              <a:rPr lang="en-US" sz="2800" b="1" dirty="0">
                <a:solidFill>
                  <a:srgbClr val="087FB8"/>
                </a:solidFill>
                <a:latin typeface="Arial" charset="0"/>
                <a:ea typeface="ＭＳ Ｐゴシック" charset="0"/>
                <a:cs typeface="ＭＳ Ｐゴシック" charset="0"/>
              </a:rPr>
              <a:t>% </a:t>
            </a:r>
            <a:endParaRPr lang="en-US" sz="2800" b="1" dirty="0" smtClean="0">
              <a:solidFill>
                <a:srgbClr val="087FB8"/>
              </a:solidFill>
              <a:latin typeface="Arial" charset="0"/>
              <a:ea typeface="ＭＳ Ｐゴシック" charset="0"/>
              <a:cs typeface="ＭＳ Ｐゴシック" charset="0"/>
            </a:endParaRPr>
          </a:p>
          <a:p>
            <a:pPr defTabSz="457189" fontAlgn="base">
              <a:spcBef>
                <a:spcPct val="0"/>
              </a:spcBef>
              <a:spcAft>
                <a:spcPct val="0"/>
              </a:spcAft>
            </a:pPr>
            <a:r>
              <a:rPr lang="en-US" dirty="0" smtClean="0">
                <a:solidFill>
                  <a:prstClr val="black"/>
                </a:solidFill>
                <a:latin typeface="Arial" charset="0"/>
                <a:ea typeface="ＭＳ Ｐゴシック" charset="0"/>
                <a:cs typeface="ＭＳ Ｐゴシック" charset="0"/>
              </a:rPr>
              <a:t>390 </a:t>
            </a:r>
            <a:r>
              <a:rPr lang="en-US" dirty="0">
                <a:solidFill>
                  <a:prstClr val="black"/>
                </a:solidFill>
                <a:latin typeface="Arial" charset="0"/>
                <a:ea typeface="ＭＳ Ｐゴシック" charset="0"/>
                <a:cs typeface="ＭＳ Ｐゴシック" charset="0"/>
              </a:rPr>
              <a:t>days (median 265</a:t>
            </a:r>
            <a:r>
              <a:rPr lang="en-US" b="1" dirty="0">
                <a:solidFill>
                  <a:prstClr val="black"/>
                </a:solidFill>
                <a:latin typeface="Arial" charset="0"/>
                <a:ea typeface="ＭＳ Ｐゴシック" charset="0"/>
                <a:cs typeface="ＭＳ Ｐゴシック" charset="0"/>
              </a:rPr>
              <a:t> </a:t>
            </a:r>
            <a:r>
              <a:rPr lang="en-US" dirty="0">
                <a:solidFill>
                  <a:prstClr val="black"/>
                </a:solidFill>
                <a:latin typeface="Arial" charset="0"/>
                <a:ea typeface="ＭＳ Ｐゴシック" charset="0"/>
                <a:cs typeface="ＭＳ Ｐゴシック" charset="0"/>
              </a:rPr>
              <a:t>days).  </a:t>
            </a:r>
            <a:r>
              <a:rPr lang="en-US" dirty="0" smtClean="0">
                <a:solidFill>
                  <a:prstClr val="black"/>
                </a:solidFill>
                <a:latin typeface="Arial" charset="0"/>
                <a:ea typeface="ＭＳ Ｐゴシック" charset="0"/>
                <a:cs typeface="ＭＳ Ｐゴシック" charset="0"/>
              </a:rPr>
              <a:t>CVSS </a:t>
            </a:r>
            <a:r>
              <a:rPr lang="en-US" dirty="0">
                <a:solidFill>
                  <a:prstClr val="black"/>
                </a:solidFill>
                <a:latin typeface="Arial" charset="0"/>
                <a:ea typeface="ＭＳ Ｐゴシック" charset="0"/>
                <a:cs typeface="ＭＳ Ｐゴシック" charset="0"/>
              </a:rPr>
              <a:t>10s </a:t>
            </a:r>
            <a:r>
              <a:rPr lang="en-US" dirty="0" smtClean="0">
                <a:solidFill>
                  <a:prstClr val="black"/>
                </a:solidFill>
                <a:latin typeface="Arial" charset="0"/>
                <a:ea typeface="ＭＳ Ｐゴシック" charset="0"/>
                <a:cs typeface="ＭＳ Ｐゴシック" charset="0"/>
              </a:rPr>
              <a:t>224 days</a:t>
            </a:r>
            <a:endParaRPr lang="en-US" dirty="0">
              <a:solidFill>
                <a:prstClr val="black"/>
              </a:solidFill>
            </a:endParaRPr>
          </a:p>
          <a:p>
            <a:pPr defTabSz="457189" fontAlgn="base">
              <a:spcBef>
                <a:spcPct val="0"/>
              </a:spcBef>
              <a:spcAft>
                <a:spcPct val="0"/>
              </a:spcAft>
            </a:pPr>
            <a:endParaRPr lang="en-US" dirty="0" smtClean="0">
              <a:solidFill>
                <a:prstClr val="black"/>
              </a:solidFill>
              <a:latin typeface="Arial" charset="0"/>
              <a:ea typeface="ＭＳ Ｐゴシック" charset="0"/>
              <a:cs typeface="ＭＳ Ｐゴシック" charset="0"/>
            </a:endParaRPr>
          </a:p>
          <a:p>
            <a:pPr defTabSz="457189" fontAlgn="base">
              <a:spcBef>
                <a:spcPct val="0"/>
              </a:spcBef>
              <a:spcAft>
                <a:spcPct val="0"/>
              </a:spcAft>
            </a:pPr>
            <a:endParaRPr lang="en-US" dirty="0" smtClean="0">
              <a:solidFill>
                <a:prstClr val="black"/>
              </a:solidFill>
              <a:latin typeface="Arial" charset="0"/>
              <a:ea typeface="ＭＳ Ｐゴシック" charset="0"/>
              <a:cs typeface="ＭＳ Ｐゴシック" charset="0"/>
            </a:endParaRPr>
          </a:p>
          <a:p>
            <a:pPr defTabSz="457189" fontAlgn="base">
              <a:spcBef>
                <a:spcPct val="0"/>
              </a:spcBef>
              <a:spcAft>
                <a:spcPct val="0"/>
              </a:spcAft>
            </a:pPr>
            <a:r>
              <a:rPr lang="en-US" sz="2800" b="1" dirty="0" smtClean="0">
                <a:solidFill>
                  <a:srgbClr val="087FB8"/>
                </a:solidFill>
              </a:rPr>
              <a:t>&lt;7</a:t>
            </a:r>
          </a:p>
          <a:p>
            <a:pPr defTabSz="457189" fontAlgn="base">
              <a:spcBef>
                <a:spcPct val="0"/>
              </a:spcBef>
              <a:spcAft>
                <a:spcPct val="0"/>
              </a:spcAft>
            </a:pPr>
            <a:r>
              <a:rPr lang="en-US" dirty="0" smtClean="0">
                <a:solidFill>
                  <a:prstClr val="black"/>
                </a:solidFill>
              </a:rPr>
              <a:t>The </a:t>
            </a:r>
            <a:r>
              <a:rPr lang="en-US" dirty="0">
                <a:solidFill>
                  <a:prstClr val="black"/>
                </a:solidFill>
              </a:rPr>
              <a:t>b</a:t>
            </a:r>
            <a:r>
              <a:rPr lang="en-US" dirty="0" smtClean="0">
                <a:solidFill>
                  <a:prstClr val="black"/>
                </a:solidFill>
              </a:rPr>
              <a:t>est were remediated in under a week.</a:t>
            </a:r>
            <a:endParaRPr lang="en-US" dirty="0">
              <a:solidFill>
                <a:prstClr val="black"/>
              </a:solidFill>
            </a:endParaRPr>
          </a:p>
        </p:txBody>
      </p:sp>
      <p:sp>
        <p:nvSpPr>
          <p:cNvPr id="6" name="Slide Number Placeholder 1"/>
          <p:cNvSpPr>
            <a:spLocks noGrp="1"/>
          </p:cNvSpPr>
          <p:nvPr>
            <p:ph type="sldNum" sz="quarter" idx="4"/>
          </p:nvPr>
        </p:nvSpPr>
        <p:spPr>
          <a:xfrm>
            <a:off x="437548" y="5472040"/>
            <a:ext cx="5018148" cy="365125"/>
          </a:xfrm>
          <a:prstGeom prst="rect">
            <a:avLst/>
          </a:prstGeom>
        </p:spPr>
        <p:txBody>
          <a:bodyPr/>
          <a:lstStyle/>
          <a:p>
            <a:r>
              <a:rPr lang="en-US" sz="1000" dirty="0" smtClean="0"/>
              <a:t>Source: USENIX, </a:t>
            </a:r>
            <a:r>
              <a:rPr lang="en-US" dirty="0">
                <a:solidFill>
                  <a:prstClr val="black"/>
                </a:solidFill>
                <a:latin typeface="Arial" charset="0"/>
                <a:cs typeface="ＭＳ Ｐゴシック" charset="0"/>
                <a:hlinkClick r:id="rId4"/>
              </a:rPr>
              <a:t>https://www.usenix.org/system/files/login/articles/15_geer_0.pdf</a:t>
            </a:r>
            <a:endParaRPr lang="en-US" dirty="0">
              <a:solidFill>
                <a:prstClr val="black"/>
              </a:solidFill>
              <a:latin typeface="Arial" charset="0"/>
              <a:cs typeface="ＭＳ Ｐゴシック" charset="0"/>
            </a:endParaRPr>
          </a:p>
          <a:p>
            <a:endParaRPr lang="en-US" sz="1000" dirty="0"/>
          </a:p>
        </p:txBody>
      </p:sp>
      <p:grpSp>
        <p:nvGrpSpPr>
          <p:cNvPr id="10" name="Group 9"/>
          <p:cNvGrpSpPr/>
          <p:nvPr/>
        </p:nvGrpSpPr>
        <p:grpSpPr>
          <a:xfrm>
            <a:off x="190500" y="6394428"/>
            <a:ext cx="1708954" cy="321845"/>
            <a:chOff x="7435045" y="98778"/>
            <a:chExt cx="1708954" cy="321845"/>
          </a:xfrm>
        </p:grpSpPr>
        <p:pic>
          <p:nvPicPr>
            <p:cNvPr id="11" name="Picture 10"/>
            <p:cNvPicPr>
              <a:picLocks noChangeAspect="1"/>
            </p:cNvPicPr>
            <p:nvPr/>
          </p:nvPicPr>
          <p:blipFill>
            <a:blip r:embed="rId5"/>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3" name="Picture 12" descr="Screen Shot 2015-06-23 at 4.35.03 PM.png"/>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10690"/>
            <a:ext cx="1866900" cy="723900"/>
          </a:xfrm>
          <a:prstGeom prst="rect">
            <a:avLst/>
          </a:prstGeom>
        </p:spPr>
      </p:pic>
    </p:spTree>
    <p:extLst>
      <p:ext uri="{BB962C8B-B14F-4D97-AF65-F5344CB8AC3E}">
        <p14:creationId xmlns:p14="http://schemas.microsoft.com/office/powerpoint/2010/main" val="17426527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0500" y="6394428"/>
            <a:ext cx="1708954" cy="321845"/>
            <a:chOff x="7435045" y="98778"/>
            <a:chExt cx="1708954" cy="321845"/>
          </a:xfrm>
        </p:grpSpPr>
        <p:pic>
          <p:nvPicPr>
            <p:cNvPr id="11" name="Picture 10"/>
            <p:cNvPicPr>
              <a:picLocks noChangeAspect="1"/>
            </p:cNvPicPr>
            <p:nvPr/>
          </p:nvPicPr>
          <p:blipFill>
            <a:blip r:embed="rId3"/>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3" name="Picture 12" descr="Screen Shot 2015-06-23 at 4.35.03 PM.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10690"/>
            <a:ext cx="1866900" cy="723900"/>
          </a:xfrm>
          <a:prstGeom prst="rect">
            <a:avLst/>
          </a:prstGeom>
        </p:spPr>
      </p:pic>
      <p:pic>
        <p:nvPicPr>
          <p:cNvPr id="4" name="Picture 3" descr="Screen Shot 2016-02-15 at 9.04.10 PM.png"/>
          <p:cNvPicPr>
            <a:picLocks noChangeAspect="1"/>
          </p:cNvPicPr>
          <p:nvPr/>
        </p:nvPicPr>
        <p:blipFill rotWithShape="1">
          <a:blip r:embed="rId5">
            <a:extLst>
              <a:ext uri="{28A0092B-C50C-407E-A947-70E740481C1C}">
                <a14:useLocalDpi xmlns:a14="http://schemas.microsoft.com/office/drawing/2010/main" val="0"/>
              </a:ext>
            </a:extLst>
          </a:blip>
          <a:srcRect b="5418"/>
          <a:stretch/>
        </p:blipFill>
        <p:spPr>
          <a:xfrm>
            <a:off x="2015122" y="0"/>
            <a:ext cx="5172857" cy="6272737"/>
          </a:xfrm>
          <a:prstGeom prst="rect">
            <a:avLst/>
          </a:prstGeom>
        </p:spPr>
      </p:pic>
      <p:pic>
        <p:nvPicPr>
          <p:cNvPr id="7" name="Picture 6"/>
          <p:cNvPicPr>
            <a:picLocks noChangeAspect="1"/>
          </p:cNvPicPr>
          <p:nvPr/>
        </p:nvPicPr>
        <p:blipFill>
          <a:blip r:embed="rId6"/>
          <a:stretch>
            <a:fillRect/>
          </a:stretch>
        </p:blipFill>
        <p:spPr>
          <a:xfrm>
            <a:off x="266393" y="2884797"/>
            <a:ext cx="1556087" cy="633962"/>
          </a:xfrm>
          <a:prstGeom prst="rect">
            <a:avLst/>
          </a:prstGeom>
        </p:spPr>
      </p:pic>
    </p:spTree>
    <p:extLst>
      <p:ext uri="{BB962C8B-B14F-4D97-AF65-F5344CB8AC3E}">
        <p14:creationId xmlns:p14="http://schemas.microsoft.com/office/powerpoint/2010/main" val="7540728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6-03 at 10.28.51 AM.png"/>
          <p:cNvPicPr>
            <a:picLocks noChangeAspect="1"/>
          </p:cNvPicPr>
          <p:nvPr/>
        </p:nvPicPr>
        <p:blipFill rotWithShape="1">
          <a:blip r:embed="rId2">
            <a:clrChange>
              <a:clrFrom>
                <a:srgbClr val="C5C8C9"/>
              </a:clrFrom>
              <a:clrTo>
                <a:srgbClr val="C5C8C9">
                  <a:alpha val="0"/>
                </a:srgbClr>
              </a:clrTo>
            </a:clrChange>
            <a:extLst>
              <a:ext uri="{28A0092B-C50C-407E-A947-70E740481C1C}">
                <a14:useLocalDpi xmlns:a14="http://schemas.microsoft.com/office/drawing/2010/main" val="0"/>
              </a:ext>
            </a:extLst>
          </a:blip>
          <a:srcRect l="1084" r="1027"/>
          <a:stretch/>
        </p:blipFill>
        <p:spPr>
          <a:xfrm>
            <a:off x="1" y="5"/>
            <a:ext cx="9144000" cy="3285175"/>
          </a:xfrm>
          <a:prstGeom prst="rect">
            <a:avLst/>
          </a:prstGeom>
        </p:spPr>
      </p:pic>
      <p:sp>
        <p:nvSpPr>
          <p:cNvPr id="5" name="Up Arrow 4"/>
          <p:cNvSpPr/>
          <p:nvPr/>
        </p:nvSpPr>
        <p:spPr bwMode="gray">
          <a:xfrm>
            <a:off x="2895760" y="3577201"/>
            <a:ext cx="1173094" cy="1432247"/>
          </a:xfrm>
          <a:prstGeom prst="upArrow">
            <a:avLst/>
          </a:prstGeom>
          <a:ln>
            <a:headEnd type="triangle" w="lg" len="lg"/>
            <a:tailEnd type="triangle" w="lg" len="lg"/>
          </a:ln>
        </p:spPr>
        <p:style>
          <a:lnRef idx="0">
            <a:schemeClr val="accent1"/>
          </a:lnRef>
          <a:fillRef idx="3">
            <a:schemeClr val="accent1"/>
          </a:fillRef>
          <a:effectRef idx="3">
            <a:schemeClr val="accent1"/>
          </a:effectRef>
          <a:fontRef idx="minor">
            <a:schemeClr val="lt1"/>
          </a:fontRef>
        </p:style>
        <p:txBody>
          <a:bodyPr rtlCol="0" anchor="ctr">
            <a:prstTxWarp prst="textNoShape">
              <a:avLst/>
            </a:prstTxWarp>
          </a:bodyPr>
          <a:lstStyle/>
          <a:p>
            <a:pPr algn="ctr"/>
            <a:endParaRPr lang="en-US"/>
          </a:p>
        </p:txBody>
      </p:sp>
      <p:grpSp>
        <p:nvGrpSpPr>
          <p:cNvPr id="7" name="Group 6"/>
          <p:cNvGrpSpPr/>
          <p:nvPr/>
        </p:nvGrpSpPr>
        <p:grpSpPr>
          <a:xfrm>
            <a:off x="190500" y="6394428"/>
            <a:ext cx="1708954" cy="321845"/>
            <a:chOff x="7435045" y="98778"/>
            <a:chExt cx="1708954" cy="321845"/>
          </a:xfrm>
        </p:grpSpPr>
        <p:pic>
          <p:nvPicPr>
            <p:cNvPr id="8" name="Picture 7"/>
            <p:cNvPicPr>
              <a:picLocks noChangeAspect="1"/>
            </p:cNvPicPr>
            <p:nvPr/>
          </p:nvPicPr>
          <p:blipFill>
            <a:blip r:embed="rId3"/>
            <a:stretch>
              <a:fillRect/>
            </a:stretch>
          </p:blipFill>
          <p:spPr>
            <a:xfrm>
              <a:off x="7435045" y="173575"/>
              <a:ext cx="247048" cy="247048"/>
            </a:xfrm>
            <a:prstGeom prst="rect">
              <a:avLst/>
            </a:prstGeom>
          </p:spPr>
        </p:pic>
        <p:sp>
          <p:nvSpPr>
            <p:cNvPr id="9" name="TextBox 8"/>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12895999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5-12 at 10.55.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439" y="1077529"/>
            <a:ext cx="7501601" cy="4294703"/>
          </a:xfrm>
          <a:prstGeom prst="rect">
            <a:avLst/>
          </a:prstGeom>
        </p:spPr>
      </p:pic>
      <p:sp>
        <p:nvSpPr>
          <p:cNvPr id="3" name="Slide Number Placeholder 1"/>
          <p:cNvSpPr>
            <a:spLocks noGrp="1"/>
          </p:cNvSpPr>
          <p:nvPr>
            <p:ph type="sldNum" sz="quarter" idx="10"/>
          </p:nvPr>
        </p:nvSpPr>
        <p:spPr>
          <a:xfrm>
            <a:off x="2838780" y="5189664"/>
            <a:ext cx="2498316" cy="365125"/>
          </a:xfrm>
          <a:prstGeom prst="rect">
            <a:avLst/>
          </a:prstGeom>
        </p:spPr>
        <p:txBody>
          <a:bodyPr/>
          <a:lstStyle/>
          <a:p>
            <a:r>
              <a:rPr lang="en-US" sz="1000" dirty="0" smtClean="0">
                <a:solidFill>
                  <a:schemeClr val="bg1">
                    <a:lumMod val="65000"/>
                  </a:schemeClr>
                </a:solidFill>
              </a:rPr>
              <a:t>Source: </a:t>
            </a:r>
            <a:r>
              <a:rPr lang="en-US" sz="1000" dirty="0" err="1" smtClean="0">
                <a:solidFill>
                  <a:schemeClr val="bg1">
                    <a:lumMod val="65000"/>
                  </a:schemeClr>
                </a:solidFill>
              </a:rPr>
              <a:t>modulecounts.com</a:t>
            </a:r>
            <a:endParaRPr lang="en-US" sz="1000" dirty="0">
              <a:solidFill>
                <a:schemeClr val="bg1">
                  <a:lumMod val="65000"/>
                </a:schemeClr>
              </a:solidFill>
            </a:endParaRPr>
          </a:p>
        </p:txBody>
      </p:sp>
      <p:grpSp>
        <p:nvGrpSpPr>
          <p:cNvPr id="10" name="Group 9"/>
          <p:cNvGrpSpPr/>
          <p:nvPr/>
        </p:nvGrpSpPr>
        <p:grpSpPr>
          <a:xfrm>
            <a:off x="151304" y="6394428"/>
            <a:ext cx="1708954" cy="321845"/>
            <a:chOff x="7435045" y="98778"/>
            <a:chExt cx="1708954" cy="321845"/>
          </a:xfrm>
        </p:grpSpPr>
        <p:pic>
          <p:nvPicPr>
            <p:cNvPr id="11" name="Picture 10"/>
            <p:cNvPicPr>
              <a:picLocks noChangeAspect="1"/>
            </p:cNvPicPr>
            <p:nvPr/>
          </p:nvPicPr>
          <p:blipFill>
            <a:blip r:embed="rId3"/>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3" name="Picture 12" descr="Screen Shot 2015-06-23 at 4.52.56 PM.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3"/>
            <a:ext cx="1866900" cy="596900"/>
          </a:xfrm>
          <a:prstGeom prst="rect">
            <a:avLst/>
          </a:prstGeom>
        </p:spPr>
      </p:pic>
    </p:spTree>
    <p:extLst>
      <p:ext uri="{BB962C8B-B14F-4D97-AF65-F5344CB8AC3E}">
        <p14:creationId xmlns:p14="http://schemas.microsoft.com/office/powerpoint/2010/main" val="38992715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wavesurfing2.jpg"/>
          <p:cNvPicPr>
            <a:picLocks noChangeAspect="1"/>
          </p:cNvPicPr>
          <p:nvPr/>
        </p:nvPicPr>
        <p:blipFill rotWithShape="1">
          <a:blip r:embed="rId3">
            <a:extLst>
              <a:ext uri="{28A0092B-C50C-407E-A947-70E740481C1C}">
                <a14:useLocalDpi xmlns:a14="http://schemas.microsoft.com/office/drawing/2010/main" val="0"/>
              </a:ext>
            </a:extLst>
          </a:blip>
          <a:srcRect b="8854"/>
          <a:stretch/>
        </p:blipFill>
        <p:spPr>
          <a:xfrm>
            <a:off x="0" y="0"/>
            <a:ext cx="9144000" cy="6250797"/>
          </a:xfrm>
          <a:prstGeom prst="rect">
            <a:avLst/>
          </a:prstGeom>
        </p:spPr>
      </p:pic>
      <p:sp>
        <p:nvSpPr>
          <p:cNvPr id="2" name="Slide Number Placeholder 1"/>
          <p:cNvSpPr>
            <a:spLocks noGrp="1"/>
          </p:cNvSpPr>
          <p:nvPr>
            <p:ph type="sldNum" sz="quarter" idx="4"/>
          </p:nvPr>
        </p:nvSpPr>
        <p:spPr/>
        <p:txBody>
          <a:bodyPr/>
          <a:lstStyle/>
          <a:p>
            <a:fld id="{133CF2A4-CAF6-4D4D-9789-110A2B05844D}" type="slidenum">
              <a:rPr lang="en-US" smtClean="0"/>
              <a:pPr/>
              <a:t>3</a:t>
            </a:fld>
            <a:endParaRPr lang="en-US"/>
          </a:p>
        </p:txBody>
      </p:sp>
      <p:sp>
        <p:nvSpPr>
          <p:cNvPr id="3" name="TextBox 2"/>
          <p:cNvSpPr txBox="1"/>
          <p:nvPr/>
        </p:nvSpPr>
        <p:spPr>
          <a:xfrm>
            <a:off x="5585350" y="2786351"/>
            <a:ext cx="3349050" cy="949333"/>
          </a:xfrm>
          <a:prstGeom prst="rect">
            <a:avLst/>
          </a:prstGeom>
          <a:noFill/>
        </p:spPr>
        <p:txBody>
          <a:bodyPr wrap="none" lIns="0" rIns="0" rtlCol="0">
            <a:noAutofit/>
          </a:bodyPr>
          <a:lstStyle/>
          <a:p>
            <a:pPr algn="ctr"/>
            <a:r>
              <a:rPr lang="en-US" sz="2400" b="1" dirty="0" smtClean="0">
                <a:solidFill>
                  <a:schemeClr val="accent5"/>
                </a:solidFill>
                <a:latin typeface="Avenir Black"/>
                <a:cs typeface="Avenir Black"/>
              </a:rPr>
              <a:t>MY JOURNEY</a:t>
            </a:r>
          </a:p>
          <a:p>
            <a:pPr algn="ctr"/>
            <a:r>
              <a:rPr lang="en-US" sz="2400" b="1" dirty="0">
                <a:solidFill>
                  <a:schemeClr val="accent5"/>
                </a:solidFill>
                <a:latin typeface="Avenir Black"/>
                <a:cs typeface="Avenir Black"/>
              </a:rPr>
              <a:t>i</a:t>
            </a:r>
            <a:r>
              <a:rPr lang="en-US" sz="2400" b="1" dirty="0" smtClean="0">
                <a:solidFill>
                  <a:schemeClr val="accent5"/>
                </a:solidFill>
                <a:latin typeface="Avenir Black"/>
                <a:cs typeface="Avenir Black"/>
              </a:rPr>
              <a:t>nto DevOps</a:t>
            </a:r>
            <a:endParaRPr lang="en-US" dirty="0" smtClean="0">
              <a:solidFill>
                <a:schemeClr val="accent5"/>
              </a:solidFill>
              <a:latin typeface="Avenir Book"/>
              <a:cs typeface="Avenir Book"/>
            </a:endParaRPr>
          </a:p>
        </p:txBody>
      </p:sp>
    </p:spTree>
    <p:extLst>
      <p:ext uri="{BB962C8B-B14F-4D97-AF65-F5344CB8AC3E}">
        <p14:creationId xmlns:p14="http://schemas.microsoft.com/office/powerpoint/2010/main" val="227600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761576111"/>
              </p:ext>
            </p:extLst>
          </p:nvPr>
        </p:nvGraphicFramePr>
        <p:xfrm>
          <a:off x="935948" y="1665115"/>
          <a:ext cx="7377764" cy="3274215"/>
        </p:xfrm>
        <a:graphic>
          <a:graphicData uri="http://schemas.openxmlformats.org/drawingml/2006/table">
            <a:tbl>
              <a:tblPr firstRow="1" bandRow="1">
                <a:tableStyleId>{5C22544A-7EE6-4342-B048-85BDC9FD1C3A}</a:tableStyleId>
              </a:tblPr>
              <a:tblGrid>
                <a:gridCol w="3664274"/>
                <a:gridCol w="3713490"/>
              </a:tblGrid>
              <a:tr h="1108843">
                <a:tc>
                  <a:txBody>
                    <a:bodyPr/>
                    <a:lstStyle/>
                    <a:p>
                      <a:r>
                        <a:rPr lang="en-US" sz="2100" b="0" i="0" dirty="0" smtClean="0"/>
                        <a:t>Sample of </a:t>
                      </a:r>
                    </a:p>
                    <a:p>
                      <a:r>
                        <a:rPr lang="en-US" sz="2100" b="1" i="0" dirty="0" smtClean="0"/>
                        <a:t>Open Source </a:t>
                      </a:r>
                    </a:p>
                    <a:p>
                      <a:r>
                        <a:rPr lang="en-US" sz="2100" b="1" i="0" dirty="0" smtClean="0"/>
                        <a:t>Repositories</a:t>
                      </a:r>
                      <a:endParaRPr lang="en-US" sz="2100" b="1" i="0" dirty="0"/>
                    </a:p>
                  </a:txBody>
                  <a:tcPr marL="133482" marR="133482" marT="66741" marB="66741"/>
                </a:tc>
                <a:tc>
                  <a:txBody>
                    <a:bodyPr/>
                    <a:lstStyle/>
                    <a:p>
                      <a:pPr algn="ctr"/>
                      <a:r>
                        <a:rPr lang="en-US" sz="2100" b="0" i="0" dirty="0" smtClean="0"/>
                        <a:t>2014</a:t>
                      </a:r>
                    </a:p>
                    <a:p>
                      <a:pPr algn="ctr"/>
                      <a:r>
                        <a:rPr lang="en-US" sz="2100" b="1" i="0" dirty="0" smtClean="0"/>
                        <a:t>Volume of </a:t>
                      </a:r>
                      <a:r>
                        <a:rPr lang="en-US" sz="2100" b="1" i="0" baseline="0" dirty="0" smtClean="0"/>
                        <a:t> </a:t>
                      </a:r>
                    </a:p>
                    <a:p>
                      <a:pPr algn="ctr"/>
                      <a:r>
                        <a:rPr lang="en-US" sz="2100" b="1" i="0" dirty="0" smtClean="0"/>
                        <a:t>Download</a:t>
                      </a:r>
                      <a:r>
                        <a:rPr lang="en-US" sz="2100" b="1" i="0" baseline="0" dirty="0" smtClean="0"/>
                        <a:t> Requests</a:t>
                      </a:r>
                      <a:endParaRPr lang="en-US" sz="1600" b="1" i="0" baseline="30000" dirty="0"/>
                    </a:p>
                  </a:txBody>
                  <a:tcPr marL="133482" marR="133482" marT="66741" marB="66741"/>
                </a:tc>
              </a:tr>
              <a:tr h="541343">
                <a:tc>
                  <a:txBody>
                    <a:bodyPr/>
                    <a:lstStyle/>
                    <a:p>
                      <a:r>
                        <a:rPr lang="en-US" sz="1900" dirty="0" smtClean="0"/>
                        <a:t>Central.sonatype.org</a:t>
                      </a:r>
                      <a:endParaRPr lang="en-US" sz="1900" dirty="0"/>
                    </a:p>
                  </a:txBody>
                  <a:tcPr marL="133482" marR="133482" marT="66741" marB="66741"/>
                </a:tc>
                <a:tc>
                  <a:txBody>
                    <a:bodyPr/>
                    <a:lstStyle/>
                    <a:p>
                      <a:pPr algn="ctr"/>
                      <a:r>
                        <a:rPr lang="en-US" sz="1900" dirty="0" smtClean="0"/>
                        <a:t>17,213,</a:t>
                      </a:r>
                      <a:r>
                        <a:rPr lang="en-US" sz="1900" baseline="0" dirty="0" smtClean="0"/>
                        <a:t>084,947</a:t>
                      </a:r>
                      <a:endParaRPr lang="en-US" sz="1900" dirty="0"/>
                    </a:p>
                  </a:txBody>
                  <a:tcPr marL="133482" marR="133482" marT="66741" marB="66741"/>
                </a:tc>
              </a:tr>
              <a:tr h="541343">
                <a:tc>
                  <a:txBody>
                    <a:bodyPr/>
                    <a:lstStyle/>
                    <a:p>
                      <a:r>
                        <a:rPr lang="en-US" sz="1900" dirty="0" smtClean="0"/>
                        <a:t>Npmjs.org</a:t>
                      </a:r>
                      <a:endParaRPr lang="en-US" sz="1900" dirty="0"/>
                    </a:p>
                  </a:txBody>
                  <a:tcPr marL="133482" marR="133482" marT="66741" marB="66741"/>
                </a:tc>
                <a:tc>
                  <a:txBody>
                    <a:bodyPr/>
                    <a:lstStyle/>
                    <a:p>
                      <a:pPr algn="ctr"/>
                      <a:r>
                        <a:rPr lang="en-US" sz="1900" dirty="0" smtClean="0"/>
                        <a:t>15,460,748,856</a:t>
                      </a:r>
                      <a:endParaRPr lang="en-US" sz="1900" dirty="0"/>
                    </a:p>
                  </a:txBody>
                  <a:tcPr marL="133482" marR="133482" marT="66741" marB="66741"/>
                </a:tc>
              </a:tr>
              <a:tr h="541343">
                <a:tc>
                  <a:txBody>
                    <a:bodyPr/>
                    <a:lstStyle/>
                    <a:p>
                      <a:r>
                        <a:rPr lang="en-US" sz="1900" dirty="0" smtClean="0"/>
                        <a:t>NuGetGallery.com</a:t>
                      </a:r>
                      <a:endParaRPr lang="en-US" sz="1900" dirty="0"/>
                    </a:p>
                  </a:txBody>
                  <a:tcPr marL="133482" marR="133482" marT="66741" marB="66741"/>
                </a:tc>
                <a:tc>
                  <a:txBody>
                    <a:bodyPr/>
                    <a:lstStyle/>
                    <a:p>
                      <a:pPr algn="ctr"/>
                      <a:r>
                        <a:rPr lang="en-US" sz="1900" dirty="0" smtClean="0"/>
                        <a:t>280,124,916</a:t>
                      </a:r>
                      <a:endParaRPr lang="en-US" sz="1900" dirty="0"/>
                    </a:p>
                  </a:txBody>
                  <a:tcPr marL="133482" marR="133482" marT="66741" marB="66741"/>
                </a:tc>
              </a:tr>
              <a:tr h="541343">
                <a:tc>
                  <a:txBody>
                    <a:bodyPr/>
                    <a:lstStyle/>
                    <a:p>
                      <a:r>
                        <a:rPr lang="en-US" sz="1900" dirty="0" smtClean="0">
                          <a:solidFill>
                            <a:schemeClr val="tx1"/>
                          </a:solidFill>
                        </a:rPr>
                        <a:t>Bintray.com</a:t>
                      </a:r>
                      <a:endParaRPr lang="en-US" sz="1900" dirty="0">
                        <a:solidFill>
                          <a:schemeClr val="tx1"/>
                        </a:solidFill>
                      </a:endParaRPr>
                    </a:p>
                  </a:txBody>
                  <a:tcPr marL="133482" marR="133482" marT="66741" marB="66741"/>
                </a:tc>
                <a:tc>
                  <a:txBody>
                    <a:bodyPr/>
                    <a:lstStyle/>
                    <a:p>
                      <a:pPr algn="ctr"/>
                      <a:r>
                        <a:rPr lang="en-US" sz="1900" dirty="0" smtClean="0">
                          <a:solidFill>
                            <a:schemeClr val="tx1"/>
                          </a:solidFill>
                        </a:rPr>
                        <a:t>250,000,000</a:t>
                      </a:r>
                      <a:endParaRPr lang="en-US" sz="1900" dirty="0">
                        <a:solidFill>
                          <a:schemeClr val="tx1"/>
                        </a:solidFill>
                      </a:endParaRPr>
                    </a:p>
                  </a:txBody>
                  <a:tcPr marL="133482" marR="133482" marT="66741" marB="66741"/>
                </a:tc>
              </a:tr>
            </a:tbl>
          </a:graphicData>
        </a:graphic>
      </p:graphicFrame>
      <p:sp>
        <p:nvSpPr>
          <p:cNvPr id="6" name="Slide Number Placeholder 1"/>
          <p:cNvSpPr>
            <a:spLocks noGrp="1"/>
          </p:cNvSpPr>
          <p:nvPr>
            <p:ph type="sldNum" sz="quarter" idx="4"/>
          </p:nvPr>
        </p:nvSpPr>
        <p:spPr>
          <a:xfrm>
            <a:off x="3068480" y="4980807"/>
            <a:ext cx="3295502" cy="365125"/>
          </a:xfrm>
        </p:spPr>
        <p:txBody>
          <a:bodyPr/>
          <a:lstStyle/>
          <a:p>
            <a:r>
              <a:rPr lang="en-US" dirty="0">
                <a:solidFill>
                  <a:schemeClr val="bg1">
                    <a:lumMod val="65000"/>
                  </a:schemeClr>
                </a:solidFill>
              </a:rPr>
              <a:t>Source: 2015 State of the Software Supply Chain Report</a:t>
            </a:r>
          </a:p>
        </p:txBody>
      </p:sp>
      <p:grpSp>
        <p:nvGrpSpPr>
          <p:cNvPr id="13" name="Group 12"/>
          <p:cNvGrpSpPr/>
          <p:nvPr/>
        </p:nvGrpSpPr>
        <p:grpSpPr>
          <a:xfrm>
            <a:off x="155139" y="6367408"/>
            <a:ext cx="1708954" cy="321845"/>
            <a:chOff x="7435045" y="98778"/>
            <a:chExt cx="1708954" cy="321845"/>
          </a:xfrm>
        </p:grpSpPr>
        <p:pic>
          <p:nvPicPr>
            <p:cNvPr id="14" name="Picture 13"/>
            <p:cNvPicPr>
              <a:picLocks noChangeAspect="1"/>
            </p:cNvPicPr>
            <p:nvPr/>
          </p:nvPicPr>
          <p:blipFill>
            <a:blip r:embed="rId2"/>
            <a:stretch>
              <a:fillRect/>
            </a:stretch>
          </p:blipFill>
          <p:spPr>
            <a:xfrm>
              <a:off x="7435045" y="173575"/>
              <a:ext cx="247048" cy="247048"/>
            </a:xfrm>
            <a:prstGeom prst="rect">
              <a:avLst/>
            </a:prstGeom>
          </p:spPr>
        </p:pic>
        <p:sp>
          <p:nvSpPr>
            <p:cNvPr id="15" name="TextBox 14"/>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6" name="Picture 15" descr="Screen Shot 2015-06-23 at 4.52.56 PM.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3"/>
            <a:ext cx="1866900" cy="596900"/>
          </a:xfrm>
          <a:prstGeom prst="rect">
            <a:avLst/>
          </a:prstGeom>
        </p:spPr>
      </p:pic>
    </p:spTree>
    <p:extLst>
      <p:ext uri="{BB962C8B-B14F-4D97-AF65-F5344CB8AC3E}">
        <p14:creationId xmlns:p14="http://schemas.microsoft.com/office/powerpoint/2010/main" val="293579320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bwMode="auto">
          <a:xfrm>
            <a:off x="1802496" y="850160"/>
            <a:ext cx="6947527" cy="107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marL="0" marR="0" lvl="0" indent="0" algn="r" defTabSz="457200" rtl="0" eaLnBrk="1" fontAlgn="base" latinLnBrk="0" hangingPunct="1">
              <a:lnSpc>
                <a:spcPct val="90000"/>
              </a:lnSpc>
              <a:spcBef>
                <a:spcPts val="0"/>
              </a:spcBef>
              <a:spcAft>
                <a:spcPct val="0"/>
              </a:spcAft>
              <a:buClrTx/>
              <a:buSzTx/>
              <a:buFont typeface="Arial" charset="0"/>
              <a:buNone/>
              <a:tabLst/>
              <a:defRPr/>
            </a:pPr>
            <a: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t>CHANGE</a:t>
            </a:r>
            <a:b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br>
            <a:r>
              <a:rPr kumimoji="0" lang="en-US" sz="3600" b="1" i="0" u="none" strike="noStrike" kern="1200" cap="all" spc="0" normalizeH="0" noProof="0" dirty="0" smtClean="0">
                <a:ln>
                  <a:noFill/>
                </a:ln>
                <a:solidFill>
                  <a:schemeClr val="accent1"/>
                </a:solidFill>
                <a:effectLst/>
                <a:uLnTx/>
                <a:uFillTx/>
                <a:latin typeface="Calibri"/>
                <a:ea typeface="ＭＳ Ｐゴシック" charset="0"/>
                <a:cs typeface="Calibri"/>
              </a:rPr>
              <a:t> </a:t>
            </a: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Typical component is </a:t>
            </a:r>
            <a:b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b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updated 3 - 4X</a:t>
            </a:r>
            <a:r>
              <a:rPr kumimoji="0" lang="en-US" sz="2400" i="0" u="none" strike="noStrike" kern="1200" spc="0" normalizeH="0" noProof="0" dirty="0" smtClean="0">
                <a:ln>
                  <a:noFill/>
                </a:ln>
                <a:solidFill>
                  <a:srgbClr val="575757"/>
                </a:solidFill>
                <a:effectLst/>
                <a:uLnTx/>
                <a:uFillTx/>
                <a:latin typeface="Calibri"/>
                <a:ea typeface="ＭＳ Ｐゴシック" charset="0"/>
                <a:cs typeface="Calibri"/>
              </a:rPr>
              <a:t> per year</a:t>
            </a:r>
            <a:r>
              <a:rPr kumimoji="0" lang="en-US" sz="2400" b="0" i="0" u="none" strike="noStrike" kern="1200" cap="none" spc="0" normalizeH="0" baseline="0" noProof="0" dirty="0">
                <a:ln>
                  <a:noFill/>
                </a:ln>
                <a:solidFill>
                  <a:schemeClr val="accent5"/>
                </a:solidFill>
                <a:effectLst/>
                <a:uLnTx/>
                <a:uFillTx/>
                <a:latin typeface="Calibri"/>
                <a:ea typeface="ＭＳ Ｐゴシック" charset="0"/>
                <a:cs typeface="Calibri"/>
              </a:rPr>
              <a:t>.</a:t>
            </a:r>
            <a:r>
              <a:rPr kumimoji="0" lang="en-US" sz="4800" b="1" i="0" u="none" strike="noStrike" kern="1200" cap="none" spc="0" normalizeH="0" baseline="0" noProof="0" dirty="0" smtClean="0">
                <a:ln>
                  <a:noFill/>
                </a:ln>
                <a:solidFill>
                  <a:srgbClr val="5F5F5F"/>
                </a:solidFill>
                <a:effectLst/>
                <a:uLnTx/>
                <a:uFillTx/>
                <a:latin typeface="Calibri"/>
                <a:ea typeface="ＭＳ Ｐゴシック" charset="0"/>
                <a:cs typeface="Calibri"/>
              </a:rPr>
              <a:t/>
            </a:r>
            <a:br>
              <a:rPr kumimoji="0" lang="en-US" sz="4800" b="1" i="0" u="none" strike="noStrike" kern="1200" cap="none" spc="0" normalizeH="0" baseline="0" noProof="0" dirty="0" smtClean="0">
                <a:ln>
                  <a:noFill/>
                </a:ln>
                <a:solidFill>
                  <a:srgbClr val="5F5F5F"/>
                </a:solidFill>
                <a:effectLst/>
                <a:uLnTx/>
                <a:uFillTx/>
                <a:latin typeface="Calibri"/>
                <a:ea typeface="ＭＳ Ｐゴシック" charset="0"/>
                <a:cs typeface="Calibri"/>
              </a:rPr>
            </a:br>
            <a:endParaRPr kumimoji="0" lang="en-US" sz="4800" b="0" i="0" u="none" strike="noStrike" kern="1200" cap="none" spc="0" normalizeH="0" baseline="0" noProof="0" dirty="0">
              <a:ln>
                <a:noFill/>
              </a:ln>
              <a:solidFill>
                <a:srgbClr val="5F5F5F"/>
              </a:solidFill>
              <a:effectLst/>
              <a:uLnTx/>
              <a:uFillTx/>
              <a:latin typeface="Calibri"/>
              <a:ea typeface="ＭＳ Ｐゴシック" charset="0"/>
              <a:cs typeface="Calibri"/>
            </a:endParaRPr>
          </a:p>
          <a:p>
            <a:pPr marL="0" marR="0" lvl="0" indent="0" algn="r" defTabSz="457200" rtl="0" eaLnBrk="1" fontAlgn="base" latinLnBrk="0" hangingPunct="1">
              <a:lnSpc>
                <a:spcPct val="100000"/>
              </a:lnSpc>
              <a:spcBef>
                <a:spcPct val="20000"/>
              </a:spcBef>
              <a:spcAft>
                <a:spcPct val="0"/>
              </a:spcAft>
              <a:buClrTx/>
              <a:buSzTx/>
              <a:buFont typeface="Arial" charset="0"/>
              <a:buNone/>
              <a:tabLst/>
              <a:defRPr/>
            </a:pPr>
            <a:endParaRPr kumimoji="0" lang="en-US" sz="2400" b="0" i="0" u="none" strike="noStrike" kern="1200" cap="none" spc="0" normalizeH="0" baseline="0" noProof="0" dirty="0">
              <a:ln>
                <a:noFill/>
              </a:ln>
              <a:solidFill>
                <a:schemeClr val="accent6"/>
              </a:solidFill>
              <a:effectLst/>
              <a:uLnTx/>
              <a:uFillTx/>
              <a:latin typeface="Calibri"/>
              <a:ea typeface="ＭＳ Ｐゴシック" charset="0"/>
              <a:cs typeface="Calibri"/>
            </a:endParaRPr>
          </a:p>
        </p:txBody>
      </p:sp>
      <p:sp>
        <p:nvSpPr>
          <p:cNvPr id="19" name="Content Placeholder 2"/>
          <p:cNvSpPr txBox="1">
            <a:spLocks/>
          </p:cNvSpPr>
          <p:nvPr/>
        </p:nvSpPr>
        <p:spPr bwMode="auto">
          <a:xfrm>
            <a:off x="1817087" y="2940534"/>
            <a:ext cx="6947527" cy="107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marL="0" marR="0" lvl="0" indent="0" algn="r" defTabSz="457200" rtl="0" eaLnBrk="1" fontAlgn="base" latinLnBrk="0" hangingPunct="1">
              <a:lnSpc>
                <a:spcPct val="90000"/>
              </a:lnSpc>
              <a:spcBef>
                <a:spcPts val="0"/>
              </a:spcBef>
              <a:spcAft>
                <a:spcPct val="0"/>
              </a:spcAft>
              <a:buClrTx/>
              <a:buSzTx/>
              <a:buFont typeface="Arial" charset="0"/>
              <a:buNone/>
              <a:tabLst/>
              <a:defRPr/>
            </a:pPr>
            <a:r>
              <a:rPr kumimoji="0" lang="en-US" sz="2400" i="0" u="none" strike="noStrike" kern="1200" spc="0" normalizeH="0" baseline="0" noProof="0" dirty="0" smtClean="0">
                <a:ln>
                  <a:noFill/>
                </a:ln>
                <a:solidFill>
                  <a:schemeClr val="accent5"/>
                </a:solidFill>
                <a:effectLst/>
                <a:uLnTx/>
                <a:uFillTx/>
                <a:latin typeface="Calibri"/>
                <a:ea typeface="ＭＳ Ｐゴシック" charset="0"/>
                <a:cs typeface="Calibri"/>
              </a:rPr>
              <a:t>Unlike COTS, there is no</a:t>
            </a:r>
            <a:r>
              <a:rPr kumimoji="0" lang="en-US" sz="2400" i="0" u="none" strike="noStrike" kern="1200" spc="0" normalizeH="0" noProof="0" dirty="0" smtClean="0">
                <a:ln>
                  <a:noFill/>
                </a:ln>
                <a:solidFill>
                  <a:schemeClr val="accent5"/>
                </a:solidFill>
                <a:effectLst/>
                <a:uLnTx/>
                <a:uFillTx/>
                <a:latin typeface="Calibri"/>
                <a:ea typeface="ＭＳ Ｐゴシック" charset="0"/>
                <a:cs typeface="Calibri"/>
              </a:rPr>
              <a:t> clear, effective</a:t>
            </a:r>
            <a:endParaRPr kumimoji="0" lang="en-US" sz="2400" i="0" u="none" strike="noStrike" kern="1200" spc="0" normalizeH="0" baseline="0" noProof="0" dirty="0" smtClean="0">
              <a:ln>
                <a:noFill/>
              </a:ln>
              <a:solidFill>
                <a:schemeClr val="accent5"/>
              </a:solidFill>
              <a:effectLst/>
              <a:uLnTx/>
              <a:uFillTx/>
              <a:latin typeface="Calibri"/>
              <a:ea typeface="ＭＳ Ｐゴシック" charset="0"/>
              <a:cs typeface="Calibri"/>
            </a:endParaRPr>
          </a:p>
          <a:p>
            <a:pPr marL="0" marR="0" lvl="0" indent="0" algn="r" defTabSz="457200" rtl="0" eaLnBrk="1" fontAlgn="base" latinLnBrk="0" hangingPunct="1">
              <a:lnSpc>
                <a:spcPct val="90000"/>
              </a:lnSpc>
              <a:spcBef>
                <a:spcPts val="0"/>
              </a:spcBef>
              <a:spcAft>
                <a:spcPct val="0"/>
              </a:spcAft>
              <a:buClrTx/>
              <a:buSzTx/>
              <a:buFont typeface="Arial" charset="0"/>
              <a:buNone/>
              <a:tabLst/>
              <a:defRPr/>
            </a:pPr>
            <a: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t>Communication </a:t>
            </a:r>
            <a:br>
              <a:rPr kumimoji="0" lang="en-US" sz="4800" b="1" i="0" u="none" strike="noStrike" kern="1200" cap="all" spc="0" normalizeH="0" baseline="0" noProof="0" dirty="0" smtClean="0">
                <a:ln>
                  <a:noFill/>
                </a:ln>
                <a:solidFill>
                  <a:schemeClr val="accent1"/>
                </a:solidFill>
                <a:effectLst/>
                <a:uLnTx/>
                <a:uFillTx/>
                <a:latin typeface="Calibri"/>
                <a:ea typeface="ＭＳ Ｐゴシック" charset="0"/>
                <a:cs typeface="Calibri"/>
              </a:rPr>
            </a:b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channel</a:t>
            </a:r>
          </a:p>
          <a:p>
            <a:pPr marL="0" marR="0" lvl="0" indent="0" algn="r" defTabSz="457200" rtl="0" eaLnBrk="1" fontAlgn="base" latinLnBrk="0" hangingPunct="1">
              <a:lnSpc>
                <a:spcPct val="90000"/>
              </a:lnSpc>
              <a:spcBef>
                <a:spcPts val="0"/>
              </a:spcBef>
              <a:spcAft>
                <a:spcPct val="0"/>
              </a:spcAft>
              <a:buClrTx/>
              <a:buSzTx/>
              <a:buFont typeface="Arial" charset="0"/>
              <a:buNone/>
              <a:tabLst/>
              <a:defRPr/>
            </a:pPr>
            <a:endParaRPr lang="en-US" sz="2400" dirty="0">
              <a:solidFill>
                <a:srgbClr val="575757"/>
              </a:solidFill>
              <a:latin typeface="Calibri"/>
              <a:cs typeface="Calibri"/>
            </a:endParaRPr>
          </a:p>
          <a:p>
            <a:pPr marL="0" marR="0" lvl="0" indent="0" algn="r" defTabSz="457200" rtl="0" eaLnBrk="1" fontAlgn="base" latinLnBrk="0" hangingPunct="1">
              <a:lnSpc>
                <a:spcPct val="90000"/>
              </a:lnSpc>
              <a:spcBef>
                <a:spcPts val="0"/>
              </a:spcBef>
              <a:spcAft>
                <a:spcPct val="0"/>
              </a:spcAft>
              <a:buClrTx/>
              <a:buSzTx/>
              <a:buFont typeface="Arial" charset="0"/>
              <a:buNone/>
              <a:tabLst/>
              <a:defRPr/>
            </a:pPr>
            <a:endPar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endParaRPr>
          </a:p>
          <a:p>
            <a:pPr marL="0" marR="0" lvl="0" indent="0" algn="r" defTabSz="457200" rtl="0" eaLnBrk="1" fontAlgn="base" latinLnBrk="0" hangingPunct="1">
              <a:lnSpc>
                <a:spcPct val="90000"/>
              </a:lnSpc>
              <a:spcBef>
                <a:spcPts val="0"/>
              </a:spcBef>
              <a:spcAft>
                <a:spcPct val="0"/>
              </a:spcAft>
              <a:buClrTx/>
              <a:buSzTx/>
              <a:buFont typeface="Arial" charset="0"/>
              <a:buNone/>
              <a:tabLst/>
              <a:defRPr/>
            </a:pPr>
            <a:endParaRPr lang="en-US" sz="2400" dirty="0">
              <a:solidFill>
                <a:srgbClr val="575757"/>
              </a:solidFill>
              <a:latin typeface="Calibri"/>
              <a:cs typeface="Calibri"/>
            </a:endParaRPr>
          </a:p>
          <a:p>
            <a:pPr marL="0" marR="0" lvl="0" indent="0" algn="r" defTabSz="457200" rtl="0" eaLnBrk="1" fontAlgn="base" latinLnBrk="0" hangingPunct="1">
              <a:lnSpc>
                <a:spcPct val="90000"/>
              </a:lnSpc>
              <a:spcBef>
                <a:spcPts val="0"/>
              </a:spcBef>
              <a:spcAft>
                <a:spcPct val="0"/>
              </a:spcAft>
              <a:buClrTx/>
              <a:buSzTx/>
              <a:buFont typeface="Arial" charset="0"/>
              <a:buNone/>
              <a:tabLst/>
              <a:defRPr/>
            </a:pPr>
            <a:r>
              <a:rPr kumimoji="0" lang="en-US" sz="2400" i="0" u="none" strike="noStrike" kern="1200" spc="0" normalizeH="0" baseline="0" noProof="0" dirty="0" smtClean="0">
                <a:ln>
                  <a:noFill/>
                </a:ln>
                <a:solidFill>
                  <a:srgbClr val="575757"/>
                </a:solidFill>
                <a:effectLst/>
                <a:uLnTx/>
                <a:uFillTx/>
                <a:latin typeface="Calibri"/>
                <a:ea typeface="ＭＳ Ｐゴシック" charset="0"/>
                <a:cs typeface="Calibri"/>
              </a:rPr>
              <a:t>…but there can be.</a:t>
            </a:r>
            <a:endParaRPr kumimoji="0" lang="en-US" sz="2400" i="0" u="none" strike="noStrike" kern="1200" spc="0" normalizeH="0" baseline="0" noProof="0" dirty="0">
              <a:ln>
                <a:noFill/>
              </a:ln>
              <a:solidFill>
                <a:srgbClr val="575757"/>
              </a:solidFill>
              <a:effectLst/>
              <a:uLnTx/>
              <a:uFillTx/>
              <a:latin typeface="Calibri"/>
              <a:ea typeface="ＭＳ Ｐゴシック" charset="0"/>
              <a:cs typeface="Calibri"/>
            </a:endParaRPr>
          </a:p>
        </p:txBody>
      </p:sp>
      <p:sp>
        <p:nvSpPr>
          <p:cNvPr id="36" name="Freeform 35"/>
          <p:cNvSpPr/>
          <p:nvPr/>
        </p:nvSpPr>
        <p:spPr>
          <a:xfrm>
            <a:off x="-39077" y="19539"/>
            <a:ext cx="4933462" cy="6281616"/>
          </a:xfrm>
          <a:custGeom>
            <a:avLst/>
            <a:gdLst>
              <a:gd name="connsiteX0" fmla="*/ 4552462 w 4933462"/>
              <a:gd name="connsiteY0" fmla="*/ 0 h 6281616"/>
              <a:gd name="connsiteX1" fmla="*/ 4933462 w 4933462"/>
              <a:gd name="connsiteY1" fmla="*/ 889000 h 6281616"/>
              <a:gd name="connsiteX2" fmla="*/ 4024923 w 4933462"/>
              <a:gd name="connsiteY2" fmla="*/ 1582616 h 6281616"/>
              <a:gd name="connsiteX3" fmla="*/ 4474308 w 4933462"/>
              <a:gd name="connsiteY3" fmla="*/ 2715847 h 6281616"/>
              <a:gd name="connsiteX4" fmla="*/ 2862385 w 4933462"/>
              <a:gd name="connsiteY4" fmla="*/ 2989385 h 6281616"/>
              <a:gd name="connsiteX5" fmla="*/ 2950308 w 4933462"/>
              <a:gd name="connsiteY5" fmla="*/ 4151924 h 6281616"/>
              <a:gd name="connsiteX6" fmla="*/ 1621692 w 4933462"/>
              <a:gd name="connsiteY6" fmla="*/ 4718539 h 6281616"/>
              <a:gd name="connsiteX7" fmla="*/ 1455615 w 4933462"/>
              <a:gd name="connsiteY7" fmla="*/ 6076462 h 6281616"/>
              <a:gd name="connsiteX8" fmla="*/ 0 w 4933462"/>
              <a:gd name="connsiteY8" fmla="*/ 6281616 h 628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3462" h="6281616">
                <a:moveTo>
                  <a:pt x="4552462" y="0"/>
                </a:moveTo>
                <a:lnTo>
                  <a:pt x="4933462" y="889000"/>
                </a:lnTo>
                <a:lnTo>
                  <a:pt x="4024923" y="1582616"/>
                </a:lnTo>
                <a:lnTo>
                  <a:pt x="4474308" y="2715847"/>
                </a:lnTo>
                <a:lnTo>
                  <a:pt x="2862385" y="2989385"/>
                </a:lnTo>
                <a:lnTo>
                  <a:pt x="2950308" y="4151924"/>
                </a:lnTo>
                <a:lnTo>
                  <a:pt x="1621692" y="4718539"/>
                </a:lnTo>
                <a:lnTo>
                  <a:pt x="1455615" y="6076462"/>
                </a:lnTo>
                <a:lnTo>
                  <a:pt x="0" y="6281616"/>
                </a:lnTo>
              </a:path>
            </a:pathLst>
          </a:custGeom>
          <a:ln w="63500">
            <a:solidFill>
              <a:srgbClr val="FF3733"/>
            </a:solidFill>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7" name="Group 46"/>
          <p:cNvGrpSpPr/>
          <p:nvPr/>
        </p:nvGrpSpPr>
        <p:grpSpPr>
          <a:xfrm>
            <a:off x="2613086" y="3968065"/>
            <a:ext cx="2173836" cy="1675431"/>
            <a:chOff x="351931" y="5077891"/>
            <a:chExt cx="1571047" cy="1210845"/>
          </a:xfrm>
        </p:grpSpPr>
        <p:pic>
          <p:nvPicPr>
            <p:cNvPr id="48" name="Picture 47" descr="woman-icon.png"/>
            <p:cNvPicPr>
              <a:picLocks noChangeAspect="1"/>
            </p:cNvPicPr>
            <p:nvPr/>
          </p:nvPicPr>
          <p:blipFill>
            <a:blip r:embed="rId3">
              <a:lum bright="35000"/>
              <a:extLst>
                <a:ext uri="{28A0092B-C50C-407E-A947-70E740481C1C}">
                  <a14:useLocalDpi xmlns:a14="http://schemas.microsoft.com/office/drawing/2010/main" val="0"/>
                </a:ext>
              </a:extLst>
            </a:blip>
            <a:stretch>
              <a:fillRect/>
            </a:stretch>
          </p:blipFill>
          <p:spPr>
            <a:xfrm>
              <a:off x="1051714" y="5077891"/>
              <a:ext cx="281335" cy="375252"/>
            </a:xfrm>
            <a:prstGeom prst="rect">
              <a:avLst/>
            </a:prstGeom>
          </p:spPr>
        </p:pic>
        <p:pic>
          <p:nvPicPr>
            <p:cNvPr id="49" name="Picture 48"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351931" y="5361375"/>
              <a:ext cx="527824" cy="657912"/>
            </a:xfrm>
            <a:prstGeom prst="rect">
              <a:avLst/>
            </a:prstGeom>
          </p:spPr>
        </p:pic>
        <p:pic>
          <p:nvPicPr>
            <p:cNvPr id="50" name="Picture 49" descr="woman-icon.png"/>
            <p:cNvPicPr>
              <a:picLocks noChangeAspect="1"/>
            </p:cNvPicPr>
            <p:nvPr/>
          </p:nvPicPr>
          <p:blipFill>
            <a:blip r:embed="rId3">
              <a:lum bright="26000"/>
              <a:extLst>
                <a:ext uri="{28A0092B-C50C-407E-A947-70E740481C1C}">
                  <a14:useLocalDpi xmlns:a14="http://schemas.microsoft.com/office/drawing/2010/main" val="0"/>
                </a:ext>
              </a:extLst>
            </a:blip>
            <a:stretch>
              <a:fillRect/>
            </a:stretch>
          </p:blipFill>
          <p:spPr>
            <a:xfrm>
              <a:off x="764032" y="5152088"/>
              <a:ext cx="371680" cy="495757"/>
            </a:xfrm>
            <a:prstGeom prst="rect">
              <a:avLst/>
            </a:prstGeom>
          </p:spPr>
        </p:pic>
        <p:pic>
          <p:nvPicPr>
            <p:cNvPr id="51" name="Picture 50" descr="woman-icon.png"/>
            <p:cNvPicPr>
              <a:picLocks noChangeAspect="1"/>
            </p:cNvPicPr>
            <p:nvPr/>
          </p:nvPicPr>
          <p:blipFill>
            <a:blip r:embed="rId3">
              <a:lum bright="26000"/>
              <a:extLst>
                <a:ext uri="{28A0092B-C50C-407E-A947-70E740481C1C}">
                  <a14:useLocalDpi xmlns:a14="http://schemas.microsoft.com/office/drawing/2010/main" val="0"/>
                </a:ext>
              </a:extLst>
            </a:blip>
            <a:stretch>
              <a:fillRect/>
            </a:stretch>
          </p:blipFill>
          <p:spPr>
            <a:xfrm>
              <a:off x="1221739" y="5152088"/>
              <a:ext cx="371680" cy="495757"/>
            </a:xfrm>
            <a:prstGeom prst="rect">
              <a:avLst/>
            </a:prstGeom>
          </p:spPr>
        </p:pic>
        <p:pic>
          <p:nvPicPr>
            <p:cNvPr id="52" name="Picture 51"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1395154" y="5361375"/>
              <a:ext cx="527824" cy="657912"/>
            </a:xfrm>
            <a:prstGeom prst="rect">
              <a:avLst/>
            </a:prstGeom>
          </p:spPr>
        </p:pic>
        <p:pic>
          <p:nvPicPr>
            <p:cNvPr id="53" name="Picture 52" descr="man-icon.png"/>
            <p:cNvPicPr>
              <a:picLocks noChangeAspect="1"/>
            </p:cNvPicPr>
            <p:nvPr/>
          </p:nvPicPr>
          <p:blipFill>
            <a:blip r:embed="rId4">
              <a:lum bright="13000"/>
              <a:extLst>
                <a:ext uri="{28A0092B-C50C-407E-A947-70E740481C1C}">
                  <a14:useLocalDpi xmlns:a14="http://schemas.microsoft.com/office/drawing/2010/main" val="0"/>
                </a:ext>
              </a:extLst>
            </a:blip>
            <a:stretch>
              <a:fillRect/>
            </a:stretch>
          </p:blipFill>
          <p:spPr>
            <a:xfrm>
              <a:off x="879755" y="5361375"/>
              <a:ext cx="527824" cy="657912"/>
            </a:xfrm>
            <a:prstGeom prst="rect">
              <a:avLst/>
            </a:prstGeom>
          </p:spPr>
        </p:pic>
        <p:pic>
          <p:nvPicPr>
            <p:cNvPr id="54" name="Picture 53" descr="woman-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58" y="5481879"/>
              <a:ext cx="599213" cy="799247"/>
            </a:xfrm>
            <a:prstGeom prst="rect">
              <a:avLst/>
            </a:prstGeom>
          </p:spPr>
        </p:pic>
        <p:pic>
          <p:nvPicPr>
            <p:cNvPr id="55" name="Picture 54" descr="man-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713" y="5509846"/>
              <a:ext cx="624881" cy="778890"/>
            </a:xfrm>
            <a:prstGeom prst="rect">
              <a:avLst/>
            </a:prstGeom>
          </p:spPr>
        </p:pic>
      </p:grpSp>
      <p:sp>
        <p:nvSpPr>
          <p:cNvPr id="56" name="Rectangle 55"/>
          <p:cNvSpPr/>
          <p:nvPr/>
        </p:nvSpPr>
        <p:spPr>
          <a:xfrm>
            <a:off x="322475" y="1925654"/>
            <a:ext cx="3048535" cy="507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algn="ctr"/>
            <a:r>
              <a:rPr lang="en-US" sz="2000" b="1" dirty="0" smtClean="0">
                <a:latin typeface="Calibri"/>
                <a:cs typeface="Calibri"/>
              </a:rPr>
              <a:t>1,208,005 </a:t>
            </a:r>
            <a:r>
              <a:rPr lang="en-US" sz="1400" cap="all" dirty="0" err="1" smtClean="0">
                <a:solidFill>
                  <a:srgbClr val="FFFFFF"/>
                </a:solidFill>
                <a:latin typeface="Calibri"/>
                <a:cs typeface="Calibri"/>
              </a:rPr>
              <a:t>oss</a:t>
            </a:r>
            <a:r>
              <a:rPr lang="en-US" sz="1400" cap="all" dirty="0" smtClean="0">
                <a:solidFill>
                  <a:srgbClr val="FFFFFF"/>
                </a:solidFill>
                <a:latin typeface="Calibri"/>
                <a:cs typeface="Calibri"/>
              </a:rPr>
              <a:t> components</a:t>
            </a:r>
          </a:p>
        </p:txBody>
      </p:sp>
      <p:sp>
        <p:nvSpPr>
          <p:cNvPr id="57" name="Rectangle 56"/>
          <p:cNvSpPr/>
          <p:nvPr/>
        </p:nvSpPr>
        <p:spPr>
          <a:xfrm>
            <a:off x="2471495" y="5512901"/>
            <a:ext cx="2549890" cy="50720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algn="ctr"/>
            <a:r>
              <a:rPr lang="en-US" sz="2000" b="1" cap="all" dirty="0" smtClean="0">
                <a:solidFill>
                  <a:srgbClr val="FFFFFF"/>
                </a:solidFill>
                <a:latin typeface="Calibri"/>
                <a:cs typeface="Calibri"/>
              </a:rPr>
              <a:t>11 million </a:t>
            </a:r>
            <a:r>
              <a:rPr lang="en-US" sz="1400" cap="all" dirty="0" smtClean="0">
                <a:solidFill>
                  <a:srgbClr val="FFFFFF"/>
                </a:solidFill>
                <a:latin typeface="Calibri"/>
                <a:cs typeface="Calibri"/>
              </a:rPr>
              <a:t>oss users</a:t>
            </a:r>
          </a:p>
        </p:txBody>
      </p:sp>
      <p:grpSp>
        <p:nvGrpSpPr>
          <p:cNvPr id="31" name="Group 45"/>
          <p:cNvGrpSpPr/>
          <p:nvPr/>
        </p:nvGrpSpPr>
        <p:grpSpPr>
          <a:xfrm>
            <a:off x="411654" y="1593579"/>
            <a:ext cx="296884" cy="296884"/>
            <a:chOff x="1760127" y="2879442"/>
            <a:chExt cx="296884" cy="296884"/>
          </a:xfrm>
        </p:grpSpPr>
        <p:sp>
          <p:nvSpPr>
            <p:cNvPr id="32" name="Oval 31"/>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45"/>
          <p:cNvGrpSpPr/>
          <p:nvPr/>
        </p:nvGrpSpPr>
        <p:grpSpPr>
          <a:xfrm>
            <a:off x="708538" y="1593579"/>
            <a:ext cx="296884" cy="296884"/>
            <a:chOff x="1760127" y="2879442"/>
            <a:chExt cx="296884" cy="296884"/>
          </a:xfrm>
        </p:grpSpPr>
        <p:sp>
          <p:nvSpPr>
            <p:cNvPr id="59" name="Oval 5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45"/>
          <p:cNvGrpSpPr/>
          <p:nvPr/>
        </p:nvGrpSpPr>
        <p:grpSpPr>
          <a:xfrm>
            <a:off x="1005422" y="1593579"/>
            <a:ext cx="296884" cy="296884"/>
            <a:chOff x="1760127" y="2879442"/>
            <a:chExt cx="296884" cy="296884"/>
          </a:xfrm>
        </p:grpSpPr>
        <p:sp>
          <p:nvSpPr>
            <p:cNvPr id="63" name="Oval 6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45"/>
          <p:cNvGrpSpPr/>
          <p:nvPr/>
        </p:nvGrpSpPr>
        <p:grpSpPr>
          <a:xfrm>
            <a:off x="1302306" y="1593579"/>
            <a:ext cx="296884" cy="296884"/>
            <a:chOff x="1760127" y="2879442"/>
            <a:chExt cx="296884" cy="296884"/>
          </a:xfrm>
        </p:grpSpPr>
        <p:sp>
          <p:nvSpPr>
            <p:cNvPr id="67" name="Oval 6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45"/>
          <p:cNvGrpSpPr/>
          <p:nvPr/>
        </p:nvGrpSpPr>
        <p:grpSpPr>
          <a:xfrm>
            <a:off x="1599190" y="1593579"/>
            <a:ext cx="296884" cy="296884"/>
            <a:chOff x="1760127" y="2879442"/>
            <a:chExt cx="296884" cy="296884"/>
          </a:xfrm>
        </p:grpSpPr>
        <p:sp>
          <p:nvSpPr>
            <p:cNvPr id="71" name="Oval 7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45"/>
          <p:cNvGrpSpPr/>
          <p:nvPr/>
        </p:nvGrpSpPr>
        <p:grpSpPr>
          <a:xfrm>
            <a:off x="1896074" y="1593579"/>
            <a:ext cx="296884" cy="296884"/>
            <a:chOff x="1760127" y="2879442"/>
            <a:chExt cx="296884" cy="296884"/>
          </a:xfrm>
        </p:grpSpPr>
        <p:sp>
          <p:nvSpPr>
            <p:cNvPr id="75" name="Oval 7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45"/>
          <p:cNvGrpSpPr/>
          <p:nvPr/>
        </p:nvGrpSpPr>
        <p:grpSpPr>
          <a:xfrm>
            <a:off x="2192958" y="1593579"/>
            <a:ext cx="296884" cy="296884"/>
            <a:chOff x="1760127" y="2879442"/>
            <a:chExt cx="296884" cy="296884"/>
          </a:xfrm>
        </p:grpSpPr>
        <p:sp>
          <p:nvSpPr>
            <p:cNvPr id="79" name="Oval 7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45"/>
          <p:cNvGrpSpPr/>
          <p:nvPr/>
        </p:nvGrpSpPr>
        <p:grpSpPr>
          <a:xfrm>
            <a:off x="2489842" y="1593579"/>
            <a:ext cx="296884" cy="296884"/>
            <a:chOff x="1760127" y="2879442"/>
            <a:chExt cx="296884" cy="296884"/>
          </a:xfrm>
        </p:grpSpPr>
        <p:sp>
          <p:nvSpPr>
            <p:cNvPr id="83" name="Oval 8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45"/>
          <p:cNvGrpSpPr/>
          <p:nvPr/>
        </p:nvGrpSpPr>
        <p:grpSpPr>
          <a:xfrm>
            <a:off x="2787001" y="1593579"/>
            <a:ext cx="296884" cy="296884"/>
            <a:chOff x="1760127" y="2879442"/>
            <a:chExt cx="296884" cy="296884"/>
          </a:xfrm>
        </p:grpSpPr>
        <p:sp>
          <p:nvSpPr>
            <p:cNvPr id="87" name="Oval 8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0" name="Group 45"/>
          <p:cNvGrpSpPr/>
          <p:nvPr/>
        </p:nvGrpSpPr>
        <p:grpSpPr>
          <a:xfrm>
            <a:off x="3074116" y="1593579"/>
            <a:ext cx="296884" cy="296884"/>
            <a:chOff x="1760127" y="2879442"/>
            <a:chExt cx="296884" cy="296884"/>
          </a:xfrm>
        </p:grpSpPr>
        <p:sp>
          <p:nvSpPr>
            <p:cNvPr id="91" name="Oval 9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45"/>
          <p:cNvGrpSpPr/>
          <p:nvPr/>
        </p:nvGrpSpPr>
        <p:grpSpPr>
          <a:xfrm>
            <a:off x="708538" y="1296695"/>
            <a:ext cx="296884" cy="296884"/>
            <a:chOff x="1760127" y="2879442"/>
            <a:chExt cx="296884" cy="296884"/>
          </a:xfrm>
        </p:grpSpPr>
        <p:sp>
          <p:nvSpPr>
            <p:cNvPr id="95" name="Oval 9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45"/>
          <p:cNvGrpSpPr/>
          <p:nvPr/>
        </p:nvGrpSpPr>
        <p:grpSpPr>
          <a:xfrm>
            <a:off x="1005422" y="1296695"/>
            <a:ext cx="296884" cy="296884"/>
            <a:chOff x="1760127" y="2879442"/>
            <a:chExt cx="296884" cy="296884"/>
          </a:xfrm>
        </p:grpSpPr>
        <p:sp>
          <p:nvSpPr>
            <p:cNvPr id="99" name="Oval 9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45"/>
          <p:cNvGrpSpPr/>
          <p:nvPr/>
        </p:nvGrpSpPr>
        <p:grpSpPr>
          <a:xfrm>
            <a:off x="1302306" y="1296695"/>
            <a:ext cx="296884" cy="296884"/>
            <a:chOff x="1760127" y="2879442"/>
            <a:chExt cx="296884" cy="296884"/>
          </a:xfrm>
        </p:grpSpPr>
        <p:sp>
          <p:nvSpPr>
            <p:cNvPr id="103" name="Oval 10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45"/>
          <p:cNvGrpSpPr/>
          <p:nvPr/>
        </p:nvGrpSpPr>
        <p:grpSpPr>
          <a:xfrm>
            <a:off x="1599190" y="1296695"/>
            <a:ext cx="296884" cy="296884"/>
            <a:chOff x="1760127" y="2879442"/>
            <a:chExt cx="296884" cy="296884"/>
          </a:xfrm>
        </p:grpSpPr>
        <p:sp>
          <p:nvSpPr>
            <p:cNvPr id="107" name="Oval 10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45"/>
          <p:cNvGrpSpPr/>
          <p:nvPr/>
        </p:nvGrpSpPr>
        <p:grpSpPr>
          <a:xfrm>
            <a:off x="1896074" y="1296695"/>
            <a:ext cx="296884" cy="296884"/>
            <a:chOff x="1760127" y="2879442"/>
            <a:chExt cx="296884" cy="296884"/>
          </a:xfrm>
        </p:grpSpPr>
        <p:sp>
          <p:nvSpPr>
            <p:cNvPr id="111" name="Oval 11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4" name="Group 45"/>
          <p:cNvGrpSpPr/>
          <p:nvPr/>
        </p:nvGrpSpPr>
        <p:grpSpPr>
          <a:xfrm>
            <a:off x="2192958" y="1296695"/>
            <a:ext cx="296884" cy="296884"/>
            <a:chOff x="1760127" y="2879442"/>
            <a:chExt cx="296884" cy="296884"/>
          </a:xfrm>
        </p:grpSpPr>
        <p:sp>
          <p:nvSpPr>
            <p:cNvPr id="115" name="Oval 11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8" name="Group 45"/>
          <p:cNvGrpSpPr/>
          <p:nvPr/>
        </p:nvGrpSpPr>
        <p:grpSpPr>
          <a:xfrm>
            <a:off x="2489842" y="1296695"/>
            <a:ext cx="296884" cy="296884"/>
            <a:chOff x="1760127" y="2879442"/>
            <a:chExt cx="296884" cy="296884"/>
          </a:xfrm>
        </p:grpSpPr>
        <p:sp>
          <p:nvSpPr>
            <p:cNvPr id="119" name="Oval 11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2" name="Group 45"/>
          <p:cNvGrpSpPr/>
          <p:nvPr/>
        </p:nvGrpSpPr>
        <p:grpSpPr>
          <a:xfrm>
            <a:off x="2787001" y="1296695"/>
            <a:ext cx="296884" cy="296884"/>
            <a:chOff x="1760127" y="2879442"/>
            <a:chExt cx="296884" cy="296884"/>
          </a:xfrm>
        </p:grpSpPr>
        <p:sp>
          <p:nvSpPr>
            <p:cNvPr id="123" name="Oval 12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6" name="Group 45"/>
          <p:cNvGrpSpPr/>
          <p:nvPr/>
        </p:nvGrpSpPr>
        <p:grpSpPr>
          <a:xfrm>
            <a:off x="1005422" y="999810"/>
            <a:ext cx="296884" cy="296884"/>
            <a:chOff x="1760127" y="2879442"/>
            <a:chExt cx="296884" cy="296884"/>
          </a:xfrm>
        </p:grpSpPr>
        <p:sp>
          <p:nvSpPr>
            <p:cNvPr id="127" name="Oval 12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0" name="Group 45"/>
          <p:cNvGrpSpPr/>
          <p:nvPr/>
        </p:nvGrpSpPr>
        <p:grpSpPr>
          <a:xfrm>
            <a:off x="1302306" y="999810"/>
            <a:ext cx="296884" cy="296884"/>
            <a:chOff x="1760127" y="2879442"/>
            <a:chExt cx="296884" cy="296884"/>
          </a:xfrm>
        </p:grpSpPr>
        <p:sp>
          <p:nvSpPr>
            <p:cNvPr id="131" name="Oval 13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4" name="Group 45"/>
          <p:cNvGrpSpPr/>
          <p:nvPr/>
        </p:nvGrpSpPr>
        <p:grpSpPr>
          <a:xfrm>
            <a:off x="1599190" y="999810"/>
            <a:ext cx="296884" cy="296884"/>
            <a:chOff x="1760127" y="2879442"/>
            <a:chExt cx="296884" cy="296884"/>
          </a:xfrm>
        </p:grpSpPr>
        <p:sp>
          <p:nvSpPr>
            <p:cNvPr id="135" name="Oval 13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8" name="Group 45"/>
          <p:cNvGrpSpPr/>
          <p:nvPr/>
        </p:nvGrpSpPr>
        <p:grpSpPr>
          <a:xfrm>
            <a:off x="1896074" y="999810"/>
            <a:ext cx="296884" cy="296884"/>
            <a:chOff x="1760127" y="2879442"/>
            <a:chExt cx="296884" cy="296884"/>
          </a:xfrm>
        </p:grpSpPr>
        <p:sp>
          <p:nvSpPr>
            <p:cNvPr id="139" name="Oval 13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2" name="Group 45"/>
          <p:cNvGrpSpPr/>
          <p:nvPr/>
        </p:nvGrpSpPr>
        <p:grpSpPr>
          <a:xfrm>
            <a:off x="2192958" y="999810"/>
            <a:ext cx="296884" cy="296884"/>
            <a:chOff x="1760127" y="2879442"/>
            <a:chExt cx="296884" cy="296884"/>
          </a:xfrm>
        </p:grpSpPr>
        <p:sp>
          <p:nvSpPr>
            <p:cNvPr id="143" name="Oval 14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6" name="Group 45"/>
          <p:cNvGrpSpPr/>
          <p:nvPr/>
        </p:nvGrpSpPr>
        <p:grpSpPr>
          <a:xfrm>
            <a:off x="2489842" y="999810"/>
            <a:ext cx="296884" cy="296884"/>
            <a:chOff x="1760127" y="2879442"/>
            <a:chExt cx="296884" cy="296884"/>
          </a:xfrm>
        </p:grpSpPr>
        <p:sp>
          <p:nvSpPr>
            <p:cNvPr id="147" name="Oval 14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0" name="Group 45"/>
          <p:cNvGrpSpPr/>
          <p:nvPr/>
        </p:nvGrpSpPr>
        <p:grpSpPr>
          <a:xfrm>
            <a:off x="1302306" y="702927"/>
            <a:ext cx="296884" cy="296884"/>
            <a:chOff x="1760127" y="2879442"/>
            <a:chExt cx="296884" cy="296884"/>
          </a:xfrm>
        </p:grpSpPr>
        <p:sp>
          <p:nvSpPr>
            <p:cNvPr id="151" name="Oval 15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4" name="Group 45"/>
          <p:cNvGrpSpPr/>
          <p:nvPr/>
        </p:nvGrpSpPr>
        <p:grpSpPr>
          <a:xfrm>
            <a:off x="1599190" y="702927"/>
            <a:ext cx="296884" cy="296884"/>
            <a:chOff x="1760127" y="2879442"/>
            <a:chExt cx="296884" cy="296884"/>
          </a:xfrm>
        </p:grpSpPr>
        <p:sp>
          <p:nvSpPr>
            <p:cNvPr id="155" name="Oval 154"/>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45"/>
          <p:cNvGrpSpPr/>
          <p:nvPr/>
        </p:nvGrpSpPr>
        <p:grpSpPr>
          <a:xfrm>
            <a:off x="1896074" y="702927"/>
            <a:ext cx="296884" cy="296884"/>
            <a:chOff x="1760127" y="2879442"/>
            <a:chExt cx="296884" cy="296884"/>
          </a:xfrm>
        </p:grpSpPr>
        <p:sp>
          <p:nvSpPr>
            <p:cNvPr id="159" name="Oval 158"/>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45"/>
          <p:cNvGrpSpPr/>
          <p:nvPr/>
        </p:nvGrpSpPr>
        <p:grpSpPr>
          <a:xfrm>
            <a:off x="2192958" y="702927"/>
            <a:ext cx="296884" cy="296884"/>
            <a:chOff x="1760127" y="2879442"/>
            <a:chExt cx="296884" cy="296884"/>
          </a:xfrm>
        </p:grpSpPr>
        <p:sp>
          <p:nvSpPr>
            <p:cNvPr id="163" name="Oval 162"/>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6" name="Group 45"/>
          <p:cNvGrpSpPr/>
          <p:nvPr/>
        </p:nvGrpSpPr>
        <p:grpSpPr>
          <a:xfrm>
            <a:off x="1599190" y="406043"/>
            <a:ext cx="296884" cy="296884"/>
            <a:chOff x="1760127" y="2879442"/>
            <a:chExt cx="296884" cy="296884"/>
          </a:xfrm>
        </p:grpSpPr>
        <p:sp>
          <p:nvSpPr>
            <p:cNvPr id="167" name="Oval 166"/>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0" name="Group 45"/>
          <p:cNvGrpSpPr/>
          <p:nvPr/>
        </p:nvGrpSpPr>
        <p:grpSpPr>
          <a:xfrm>
            <a:off x="1896074" y="406043"/>
            <a:ext cx="296884" cy="296884"/>
            <a:chOff x="1760127" y="2879442"/>
            <a:chExt cx="296884" cy="296884"/>
          </a:xfrm>
        </p:grpSpPr>
        <p:sp>
          <p:nvSpPr>
            <p:cNvPr id="171" name="Oval 170"/>
            <p:cNvSpPr/>
            <p:nvPr/>
          </p:nvSpPr>
          <p:spPr>
            <a:xfrm>
              <a:off x="1760127" y="2879442"/>
              <a:ext cx="296884" cy="296884"/>
            </a:xfrm>
            <a:prstGeom prst="ellipse">
              <a:avLst/>
            </a:prstGeom>
            <a:noFill/>
            <a:ln w="317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1807985" y="2927300"/>
              <a:ext cx="201168" cy="201168"/>
            </a:xfrm>
            <a:prstGeom prst="ellipse">
              <a:avLst/>
            </a:prstGeom>
            <a:noFill/>
            <a:ln w="254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1853705" y="2973020"/>
              <a:ext cx="109728" cy="109728"/>
            </a:xfrm>
            <a:prstGeom prst="ellipse">
              <a:avLst/>
            </a:prstGeom>
            <a:noFill/>
            <a:ln w="1905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4" name="Picture 173" descr="Screen Shot 2015-06-23 at 4.52.56 PM.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3"/>
            <a:ext cx="1866900" cy="596900"/>
          </a:xfrm>
          <a:prstGeom prst="rect">
            <a:avLst/>
          </a:prstGeom>
        </p:spPr>
      </p:pic>
      <p:grpSp>
        <p:nvGrpSpPr>
          <p:cNvPr id="175" name="Group 174"/>
          <p:cNvGrpSpPr/>
          <p:nvPr/>
        </p:nvGrpSpPr>
        <p:grpSpPr>
          <a:xfrm>
            <a:off x="153737" y="6366600"/>
            <a:ext cx="1708954" cy="321845"/>
            <a:chOff x="7435045" y="98778"/>
            <a:chExt cx="1708954" cy="321845"/>
          </a:xfrm>
        </p:grpSpPr>
        <p:pic>
          <p:nvPicPr>
            <p:cNvPr id="176" name="Picture 175"/>
            <p:cNvPicPr>
              <a:picLocks noChangeAspect="1"/>
            </p:cNvPicPr>
            <p:nvPr/>
          </p:nvPicPr>
          <p:blipFill>
            <a:blip r:embed="rId6"/>
            <a:stretch>
              <a:fillRect/>
            </a:stretch>
          </p:blipFill>
          <p:spPr>
            <a:xfrm>
              <a:off x="7435045" y="173575"/>
              <a:ext cx="247048" cy="247048"/>
            </a:xfrm>
            <a:prstGeom prst="rect">
              <a:avLst/>
            </a:prstGeom>
          </p:spPr>
        </p:pic>
        <p:sp>
          <p:nvSpPr>
            <p:cNvPr id="177" name="TextBox 176"/>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10572716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1000"/>
                                        <p:tgtEl>
                                          <p:spTgt spid="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animEffect transition="in" filter="fade">
                                      <p:cBhvr>
                                        <p:cTn id="15" dur="1000"/>
                                        <p:tgtEl>
                                          <p:spTgt spid="19">
                                            <p:txEl>
                                              <p:pRg st="5" end="5"/>
                                            </p:txEl>
                                          </p:spTgt>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gray">
          <a:xfrm>
            <a:off x="567489" y="3591669"/>
            <a:ext cx="8152508" cy="2490219"/>
          </a:xfrm>
          <a:prstGeom prst="rect">
            <a:avLst/>
          </a:prstGeom>
          <a:solidFill>
            <a:srgbClr val="FFFFFF"/>
          </a:solidFill>
          <a:ln w="3175" cmpd="sng">
            <a:solidFill>
              <a:schemeClr val="tx1"/>
            </a:solidFill>
            <a:round/>
            <a:headEnd type="triangle" w="lg" len="lg"/>
            <a:tailEnd type="triangle" w="lg" len="lg"/>
          </a:ln>
        </p:spPr>
        <p:txBody>
          <a:bodyPr rtlCol="0" anchor="ctr">
            <a:prstTxWarp prst="textNoShape">
              <a:avLst/>
            </a:prstTxWarp>
          </a:bodyPr>
          <a:lstStyle/>
          <a:p>
            <a:pPr algn="ctr"/>
            <a:endParaRPr lang="en-US"/>
          </a:p>
        </p:txBody>
      </p:sp>
      <p:sp>
        <p:nvSpPr>
          <p:cNvPr id="6" name="Rectangle 5"/>
          <p:cNvSpPr/>
          <p:nvPr/>
        </p:nvSpPr>
        <p:spPr bwMode="gray">
          <a:xfrm>
            <a:off x="567489" y="724201"/>
            <a:ext cx="8152508" cy="2717625"/>
          </a:xfrm>
          <a:prstGeom prst="rect">
            <a:avLst/>
          </a:prstGeom>
          <a:solidFill>
            <a:schemeClr val="bg1"/>
          </a:solidFill>
          <a:ln w="3175" cmpd="sng">
            <a:solidFill>
              <a:schemeClr val="tx1"/>
            </a:solid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a:xfrm>
            <a:off x="3041210" y="6273152"/>
            <a:ext cx="3343346" cy="365125"/>
          </a:xfrm>
        </p:spPr>
        <p:txBody>
          <a:bodyPr/>
          <a:lstStyle/>
          <a:p>
            <a:r>
              <a:rPr lang="en-US" dirty="0">
                <a:solidFill>
                  <a:schemeClr val="bg1">
                    <a:lumMod val="65000"/>
                  </a:schemeClr>
                </a:solidFill>
              </a:rPr>
              <a:t>Source: 2015 State of the Software Supply Chain Report</a:t>
            </a:r>
          </a:p>
        </p:txBody>
      </p:sp>
      <p:grpSp>
        <p:nvGrpSpPr>
          <p:cNvPr id="3" name="Group 2"/>
          <p:cNvGrpSpPr/>
          <p:nvPr/>
        </p:nvGrpSpPr>
        <p:grpSpPr>
          <a:xfrm>
            <a:off x="2389640" y="3802069"/>
            <a:ext cx="6078762" cy="1064951"/>
            <a:chOff x="708538" y="2260815"/>
            <a:chExt cx="7835531" cy="1372723"/>
          </a:xfrm>
        </p:grpSpPr>
        <p:sp>
          <p:nvSpPr>
            <p:cNvPr id="5" name="Oval 4"/>
            <p:cNvSpPr/>
            <p:nvPr/>
          </p:nvSpPr>
          <p:spPr bwMode="gray">
            <a:xfrm>
              <a:off x="708538"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Public</a:t>
              </a:r>
            </a:p>
            <a:p>
              <a:pPr algn="ctr"/>
              <a:r>
                <a:rPr lang="en-US" sz="1400" dirty="0" smtClean="0">
                  <a:solidFill>
                    <a:srgbClr val="FFFFFF"/>
                  </a:solidFill>
                </a:rPr>
                <a:t>Repos</a:t>
              </a:r>
              <a:endParaRPr lang="en-US" sz="1400" dirty="0">
                <a:solidFill>
                  <a:srgbClr val="FFFFFF"/>
                </a:solidFill>
              </a:endParaRPr>
            </a:p>
          </p:txBody>
        </p:sp>
        <p:sp>
          <p:nvSpPr>
            <p:cNvPr id="7" name="Oval 6"/>
            <p:cNvSpPr/>
            <p:nvPr/>
          </p:nvSpPr>
          <p:spPr bwMode="gray">
            <a:xfrm>
              <a:off x="3939942"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Local Repo</a:t>
              </a:r>
            </a:p>
          </p:txBody>
        </p:sp>
        <p:sp>
          <p:nvSpPr>
            <p:cNvPr id="8" name="Oval 7"/>
            <p:cNvSpPr/>
            <p:nvPr/>
          </p:nvSpPr>
          <p:spPr bwMode="gray">
            <a:xfrm>
              <a:off x="7171346"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Build Tool</a:t>
              </a:r>
              <a:endParaRPr lang="en-US" sz="1400" dirty="0">
                <a:solidFill>
                  <a:srgbClr val="FFFFFF"/>
                </a:solidFill>
              </a:endParaRPr>
            </a:p>
          </p:txBody>
        </p:sp>
        <p:grpSp>
          <p:nvGrpSpPr>
            <p:cNvPr id="28" name="Group 27"/>
            <p:cNvGrpSpPr/>
            <p:nvPr/>
          </p:nvGrpSpPr>
          <p:grpSpPr>
            <a:xfrm>
              <a:off x="5401236" y="2425779"/>
              <a:ext cx="1662326" cy="1021363"/>
              <a:chOff x="2263589" y="1023461"/>
              <a:chExt cx="4707338" cy="1021363"/>
            </a:xfrm>
          </p:grpSpPr>
          <p:sp>
            <p:nvSpPr>
              <p:cNvPr id="29" name="U-Turn Arrow 28"/>
              <p:cNvSpPr/>
              <p:nvPr/>
            </p:nvSpPr>
            <p:spPr bwMode="gray">
              <a:xfrm rot="16200000">
                <a:off x="4545854" y="-1258804"/>
                <a:ext cx="142807" cy="4707338"/>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0" name="U-Turn Arrow 29"/>
              <p:cNvSpPr/>
              <p:nvPr/>
            </p:nvSpPr>
            <p:spPr bwMode="gray">
              <a:xfrm rot="16200000">
                <a:off x="4545854" y="-1039165"/>
                <a:ext cx="142807" cy="4707338"/>
              </a:xfrm>
              <a:prstGeom prst="uturnArrow">
                <a:avLst/>
              </a:prstGeom>
              <a:solidFill>
                <a:schemeClr val="accent1">
                  <a:lumMod val="40000"/>
                  <a:lumOff val="6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1" name="U-Turn Arrow 30"/>
              <p:cNvSpPr/>
              <p:nvPr/>
            </p:nvSpPr>
            <p:spPr bwMode="gray">
              <a:xfrm rot="16200000">
                <a:off x="4545854" y="-819526"/>
                <a:ext cx="142807" cy="4707338"/>
              </a:xfrm>
              <a:prstGeom prst="uturnArrow">
                <a:avLst/>
              </a:prstGeom>
              <a:solidFill>
                <a:schemeClr val="accent1">
                  <a:lumMod val="60000"/>
                  <a:lumOff val="4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2" name="U-Turn Arrow 31"/>
              <p:cNvSpPr/>
              <p:nvPr/>
            </p:nvSpPr>
            <p:spPr bwMode="gray">
              <a:xfrm rot="16200000">
                <a:off x="4545854" y="-599887"/>
                <a:ext cx="142807" cy="4707338"/>
              </a:xfrm>
              <a:prstGeom prst="uturnArrow">
                <a:avLst/>
              </a:prstGeom>
              <a:solidFill>
                <a:schemeClr val="accent1">
                  <a:lumMod val="75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3" name="U-Turn Arrow 32"/>
              <p:cNvSpPr/>
              <p:nvPr/>
            </p:nvSpPr>
            <p:spPr bwMode="gray">
              <a:xfrm rot="16200000">
                <a:off x="4545854" y="-380248"/>
                <a:ext cx="142807" cy="4707338"/>
              </a:xfrm>
              <a:prstGeom prst="uturnArrow">
                <a:avLst/>
              </a:prstGeom>
              <a:solidFill>
                <a:schemeClr val="accent1">
                  <a:lumMod val="5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grpSp>
        <p:sp>
          <p:nvSpPr>
            <p:cNvPr id="35" name="U-Turn Arrow 34"/>
            <p:cNvSpPr/>
            <p:nvPr/>
          </p:nvSpPr>
          <p:spPr bwMode="gray">
            <a:xfrm rot="16200000">
              <a:off x="2944159" y="2116075"/>
              <a:ext cx="142807" cy="1662326"/>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grpSp>
      <p:grpSp>
        <p:nvGrpSpPr>
          <p:cNvPr id="4" name="Group 3"/>
          <p:cNvGrpSpPr/>
          <p:nvPr/>
        </p:nvGrpSpPr>
        <p:grpSpPr>
          <a:xfrm>
            <a:off x="2375529" y="899007"/>
            <a:ext cx="6078762" cy="1064951"/>
            <a:chOff x="708538" y="261339"/>
            <a:chExt cx="7835531" cy="1372723"/>
          </a:xfrm>
        </p:grpSpPr>
        <p:sp>
          <p:nvSpPr>
            <p:cNvPr id="15" name="Oval 14"/>
            <p:cNvSpPr/>
            <p:nvPr/>
          </p:nvSpPr>
          <p:spPr bwMode="gray">
            <a:xfrm>
              <a:off x="708538" y="261339"/>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Public Repos</a:t>
              </a:r>
              <a:endParaRPr lang="en-US" sz="1400" dirty="0">
                <a:solidFill>
                  <a:srgbClr val="FFFFFF"/>
                </a:solidFill>
              </a:endParaRPr>
            </a:p>
          </p:txBody>
        </p:sp>
        <p:sp>
          <p:nvSpPr>
            <p:cNvPr id="16" name="Oval 15"/>
            <p:cNvSpPr/>
            <p:nvPr/>
          </p:nvSpPr>
          <p:spPr bwMode="gray">
            <a:xfrm>
              <a:off x="7171346" y="261339"/>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Build Tool</a:t>
              </a:r>
              <a:endParaRPr lang="en-US" sz="1400" dirty="0">
                <a:solidFill>
                  <a:srgbClr val="FFFFFF"/>
                </a:solidFill>
              </a:endParaRPr>
            </a:p>
          </p:txBody>
        </p:sp>
        <p:grpSp>
          <p:nvGrpSpPr>
            <p:cNvPr id="17" name="Group 16"/>
            <p:cNvGrpSpPr/>
            <p:nvPr/>
          </p:nvGrpSpPr>
          <p:grpSpPr>
            <a:xfrm>
              <a:off x="2263587" y="438174"/>
              <a:ext cx="4707338" cy="1021363"/>
              <a:chOff x="2263589" y="1023461"/>
              <a:chExt cx="4707338" cy="1021363"/>
            </a:xfrm>
          </p:grpSpPr>
          <p:sp>
            <p:nvSpPr>
              <p:cNvPr id="37" name="U-Turn Arrow 36"/>
              <p:cNvSpPr/>
              <p:nvPr/>
            </p:nvSpPr>
            <p:spPr bwMode="gray">
              <a:xfrm rot="16200000">
                <a:off x="4545854" y="-1258804"/>
                <a:ext cx="142807" cy="4707338"/>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8" name="U-Turn Arrow 37"/>
              <p:cNvSpPr/>
              <p:nvPr/>
            </p:nvSpPr>
            <p:spPr bwMode="gray">
              <a:xfrm rot="16200000">
                <a:off x="4545854" y="-1039165"/>
                <a:ext cx="142807" cy="4707338"/>
              </a:xfrm>
              <a:prstGeom prst="uturnArrow">
                <a:avLst/>
              </a:prstGeom>
              <a:solidFill>
                <a:schemeClr val="accent1">
                  <a:lumMod val="40000"/>
                  <a:lumOff val="6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9" name="U-Turn Arrow 38"/>
              <p:cNvSpPr/>
              <p:nvPr/>
            </p:nvSpPr>
            <p:spPr bwMode="gray">
              <a:xfrm rot="16200000">
                <a:off x="4545854" y="-819526"/>
                <a:ext cx="142807" cy="4707338"/>
              </a:xfrm>
              <a:prstGeom prst="uturnArrow">
                <a:avLst/>
              </a:prstGeom>
              <a:solidFill>
                <a:schemeClr val="accent1">
                  <a:lumMod val="60000"/>
                  <a:lumOff val="4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40" name="U-Turn Arrow 39"/>
              <p:cNvSpPr/>
              <p:nvPr/>
            </p:nvSpPr>
            <p:spPr bwMode="gray">
              <a:xfrm rot="16200000">
                <a:off x="4545854" y="-599887"/>
                <a:ext cx="142807" cy="4707338"/>
              </a:xfrm>
              <a:prstGeom prst="uturnArrow">
                <a:avLst/>
              </a:prstGeom>
              <a:solidFill>
                <a:schemeClr val="accent1">
                  <a:lumMod val="75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41" name="U-Turn Arrow 40"/>
              <p:cNvSpPr/>
              <p:nvPr/>
            </p:nvSpPr>
            <p:spPr bwMode="gray">
              <a:xfrm rot="16200000">
                <a:off x="4545854" y="-380248"/>
                <a:ext cx="142807" cy="4707338"/>
              </a:xfrm>
              <a:prstGeom prst="uturnArrow">
                <a:avLst/>
              </a:prstGeom>
              <a:solidFill>
                <a:schemeClr val="accent1">
                  <a:lumMod val="5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grpSp>
      </p:grpSp>
      <p:grpSp>
        <p:nvGrpSpPr>
          <p:cNvPr id="9" name="Group 8"/>
          <p:cNvGrpSpPr/>
          <p:nvPr/>
        </p:nvGrpSpPr>
        <p:grpSpPr>
          <a:xfrm>
            <a:off x="2489061" y="2438149"/>
            <a:ext cx="5661471" cy="693496"/>
            <a:chOff x="1102398" y="1989233"/>
            <a:chExt cx="6917642" cy="847369"/>
          </a:xfrm>
        </p:grpSpPr>
        <p:pic>
          <p:nvPicPr>
            <p:cNvPr id="34" name="Picture 33"/>
            <p:cNvPicPr>
              <a:picLocks noChangeAspect="1"/>
            </p:cNvPicPr>
            <p:nvPr/>
          </p:nvPicPr>
          <p:blipFill>
            <a:blip r:embed="rId2"/>
            <a:stretch>
              <a:fillRect/>
            </a:stretch>
          </p:blipFill>
          <p:spPr>
            <a:xfrm>
              <a:off x="1212059" y="2480546"/>
              <a:ext cx="971591" cy="311596"/>
            </a:xfrm>
            <a:prstGeom prst="rect">
              <a:avLst/>
            </a:prstGeom>
          </p:spPr>
        </p:pic>
        <p:pic>
          <p:nvPicPr>
            <p:cNvPr id="36" name="Picture 35"/>
            <p:cNvPicPr>
              <a:picLocks noChangeAspect="1"/>
            </p:cNvPicPr>
            <p:nvPr/>
          </p:nvPicPr>
          <p:blipFill>
            <a:blip r:embed="rId3"/>
            <a:stretch>
              <a:fillRect/>
            </a:stretch>
          </p:blipFill>
          <p:spPr>
            <a:xfrm>
              <a:off x="2483511" y="2462336"/>
              <a:ext cx="956714" cy="318905"/>
            </a:xfrm>
            <a:prstGeom prst="rect">
              <a:avLst/>
            </a:prstGeom>
          </p:spPr>
        </p:pic>
        <p:pic>
          <p:nvPicPr>
            <p:cNvPr id="44" name="Picture 43"/>
            <p:cNvPicPr>
              <a:picLocks noChangeAspect="1"/>
            </p:cNvPicPr>
            <p:nvPr/>
          </p:nvPicPr>
          <p:blipFill>
            <a:blip r:embed="rId4"/>
            <a:stretch>
              <a:fillRect/>
            </a:stretch>
          </p:blipFill>
          <p:spPr>
            <a:xfrm>
              <a:off x="2470916" y="2072530"/>
              <a:ext cx="1012872" cy="285508"/>
            </a:xfrm>
            <a:prstGeom prst="rect">
              <a:avLst/>
            </a:prstGeom>
          </p:spPr>
        </p:pic>
        <p:pic>
          <p:nvPicPr>
            <p:cNvPr id="46" name="Picture 45"/>
            <p:cNvPicPr>
              <a:picLocks noChangeAspect="1"/>
            </p:cNvPicPr>
            <p:nvPr/>
          </p:nvPicPr>
          <p:blipFill>
            <a:blip r:embed="rId5"/>
            <a:stretch>
              <a:fillRect/>
            </a:stretch>
          </p:blipFill>
          <p:spPr>
            <a:xfrm>
              <a:off x="1102398" y="2087184"/>
              <a:ext cx="1081252" cy="241799"/>
            </a:xfrm>
            <a:prstGeom prst="rect">
              <a:avLst/>
            </a:prstGeom>
          </p:spPr>
        </p:pic>
        <p:pic>
          <p:nvPicPr>
            <p:cNvPr id="47" name="Picture 46"/>
            <p:cNvPicPr>
              <a:picLocks noChangeAspect="1"/>
            </p:cNvPicPr>
            <p:nvPr/>
          </p:nvPicPr>
          <p:blipFill>
            <a:blip r:embed="rId6"/>
            <a:stretch>
              <a:fillRect/>
            </a:stretch>
          </p:blipFill>
          <p:spPr>
            <a:xfrm>
              <a:off x="6164532" y="2064592"/>
              <a:ext cx="1013723" cy="293446"/>
            </a:xfrm>
            <a:prstGeom prst="rect">
              <a:avLst/>
            </a:prstGeom>
          </p:spPr>
        </p:pic>
        <p:pic>
          <p:nvPicPr>
            <p:cNvPr id="48" name="Picture 47"/>
            <p:cNvPicPr>
              <a:picLocks noChangeAspect="1"/>
            </p:cNvPicPr>
            <p:nvPr/>
          </p:nvPicPr>
          <p:blipFill>
            <a:blip r:embed="rId7"/>
            <a:stretch>
              <a:fillRect/>
            </a:stretch>
          </p:blipFill>
          <p:spPr>
            <a:xfrm>
              <a:off x="6491687" y="2358038"/>
              <a:ext cx="485002" cy="478564"/>
            </a:xfrm>
            <a:prstGeom prst="rect">
              <a:avLst/>
            </a:prstGeom>
          </p:spPr>
        </p:pic>
        <p:pic>
          <p:nvPicPr>
            <p:cNvPr id="49" name="Picture 48"/>
            <p:cNvPicPr>
              <a:picLocks noChangeAspect="1"/>
            </p:cNvPicPr>
            <p:nvPr/>
          </p:nvPicPr>
          <p:blipFill>
            <a:blip r:embed="rId8"/>
            <a:stretch>
              <a:fillRect/>
            </a:stretch>
          </p:blipFill>
          <p:spPr>
            <a:xfrm>
              <a:off x="4769512" y="2087184"/>
              <a:ext cx="1191178" cy="270854"/>
            </a:xfrm>
            <a:prstGeom prst="rect">
              <a:avLst/>
            </a:prstGeom>
          </p:spPr>
        </p:pic>
        <p:pic>
          <p:nvPicPr>
            <p:cNvPr id="50" name="Picture 49"/>
            <p:cNvPicPr>
              <a:picLocks noChangeAspect="1"/>
            </p:cNvPicPr>
            <p:nvPr/>
          </p:nvPicPr>
          <p:blipFill>
            <a:blip r:embed="rId9"/>
            <a:stretch>
              <a:fillRect/>
            </a:stretch>
          </p:blipFill>
          <p:spPr>
            <a:xfrm>
              <a:off x="3816595" y="2585067"/>
              <a:ext cx="881192" cy="236820"/>
            </a:xfrm>
            <a:prstGeom prst="rect">
              <a:avLst/>
            </a:prstGeom>
          </p:spPr>
        </p:pic>
        <p:pic>
          <p:nvPicPr>
            <p:cNvPr id="51" name="Picture 50"/>
            <p:cNvPicPr>
              <a:picLocks noChangeAspect="1"/>
            </p:cNvPicPr>
            <p:nvPr/>
          </p:nvPicPr>
          <p:blipFill>
            <a:blip r:embed="rId10"/>
            <a:stretch>
              <a:fillRect/>
            </a:stretch>
          </p:blipFill>
          <p:spPr>
            <a:xfrm>
              <a:off x="5187223" y="2480546"/>
              <a:ext cx="456844" cy="343160"/>
            </a:xfrm>
            <a:prstGeom prst="rect">
              <a:avLst/>
            </a:prstGeom>
          </p:spPr>
        </p:pic>
        <p:pic>
          <p:nvPicPr>
            <p:cNvPr id="52" name="Picture 51"/>
            <p:cNvPicPr>
              <a:picLocks noChangeAspect="1"/>
            </p:cNvPicPr>
            <p:nvPr/>
          </p:nvPicPr>
          <p:blipFill>
            <a:blip r:embed="rId11"/>
            <a:stretch>
              <a:fillRect/>
            </a:stretch>
          </p:blipFill>
          <p:spPr>
            <a:xfrm>
              <a:off x="3883389" y="2087184"/>
              <a:ext cx="593992" cy="375152"/>
            </a:xfrm>
            <a:prstGeom prst="rect">
              <a:avLst/>
            </a:prstGeom>
          </p:spPr>
        </p:pic>
        <p:pic>
          <p:nvPicPr>
            <p:cNvPr id="53" name="Picture 52"/>
            <p:cNvPicPr>
              <a:picLocks noChangeAspect="1"/>
            </p:cNvPicPr>
            <p:nvPr/>
          </p:nvPicPr>
          <p:blipFill>
            <a:blip r:embed="rId12"/>
            <a:stretch>
              <a:fillRect/>
            </a:stretch>
          </p:blipFill>
          <p:spPr>
            <a:xfrm>
              <a:off x="7657515" y="1989233"/>
              <a:ext cx="347027" cy="353544"/>
            </a:xfrm>
            <a:prstGeom prst="rect">
              <a:avLst/>
            </a:prstGeom>
          </p:spPr>
        </p:pic>
        <p:pic>
          <p:nvPicPr>
            <p:cNvPr id="54" name="Picture 53"/>
            <p:cNvPicPr>
              <a:picLocks noChangeAspect="1"/>
            </p:cNvPicPr>
            <p:nvPr/>
          </p:nvPicPr>
          <p:blipFill>
            <a:blip r:embed="rId13"/>
            <a:stretch>
              <a:fillRect/>
            </a:stretch>
          </p:blipFill>
          <p:spPr>
            <a:xfrm>
              <a:off x="7660489" y="2462336"/>
              <a:ext cx="359551" cy="359551"/>
            </a:xfrm>
            <a:prstGeom prst="rect">
              <a:avLst/>
            </a:prstGeom>
          </p:spPr>
        </p:pic>
      </p:grpSp>
      <p:pic>
        <p:nvPicPr>
          <p:cNvPr id="11" name="Picture 10"/>
          <p:cNvPicPr>
            <a:picLocks noChangeAspect="1"/>
          </p:cNvPicPr>
          <p:nvPr/>
        </p:nvPicPr>
        <p:blipFill>
          <a:blip r:embed="rId14"/>
          <a:stretch>
            <a:fillRect/>
          </a:stretch>
        </p:blipFill>
        <p:spPr>
          <a:xfrm>
            <a:off x="4893105" y="5419364"/>
            <a:ext cx="1035187" cy="253621"/>
          </a:xfrm>
          <a:prstGeom prst="rect">
            <a:avLst/>
          </a:prstGeom>
        </p:spPr>
      </p:pic>
      <p:pic>
        <p:nvPicPr>
          <p:cNvPr id="12" name="Picture 11"/>
          <p:cNvPicPr>
            <a:picLocks noChangeAspect="1"/>
          </p:cNvPicPr>
          <p:nvPr/>
        </p:nvPicPr>
        <p:blipFill rotWithShape="1">
          <a:blip r:embed="rId15"/>
          <a:srcRect t="36633" r="22605"/>
          <a:stretch/>
        </p:blipFill>
        <p:spPr>
          <a:xfrm>
            <a:off x="6446357" y="5456051"/>
            <a:ext cx="1006824" cy="216932"/>
          </a:xfrm>
          <a:prstGeom prst="rect">
            <a:avLst/>
          </a:prstGeom>
        </p:spPr>
      </p:pic>
      <p:pic>
        <p:nvPicPr>
          <p:cNvPr id="13" name="Picture 12"/>
          <p:cNvPicPr>
            <a:picLocks noChangeAspect="1"/>
          </p:cNvPicPr>
          <p:nvPr/>
        </p:nvPicPr>
        <p:blipFill>
          <a:blip r:embed="rId16"/>
          <a:stretch>
            <a:fillRect/>
          </a:stretch>
        </p:blipFill>
        <p:spPr>
          <a:xfrm>
            <a:off x="3385481" y="5360342"/>
            <a:ext cx="740578" cy="270311"/>
          </a:xfrm>
          <a:prstGeom prst="rect">
            <a:avLst/>
          </a:prstGeom>
        </p:spPr>
      </p:pic>
      <p:sp>
        <p:nvSpPr>
          <p:cNvPr id="55" name="TextBox 54"/>
          <p:cNvSpPr txBox="1"/>
          <p:nvPr/>
        </p:nvSpPr>
        <p:spPr>
          <a:xfrm>
            <a:off x="844848" y="1769121"/>
            <a:ext cx="979637" cy="1043104"/>
          </a:xfrm>
          <a:prstGeom prst="rect">
            <a:avLst/>
          </a:prstGeom>
          <a:noFill/>
        </p:spPr>
        <p:txBody>
          <a:bodyPr wrap="none" lIns="0" rIns="0" rtlCol="0">
            <a:noAutofit/>
          </a:bodyPr>
          <a:lstStyle/>
          <a:p>
            <a:pPr algn="ctr"/>
            <a:r>
              <a:rPr lang="en-US" sz="2000" b="1" dirty="0" smtClean="0">
                <a:solidFill>
                  <a:schemeClr val="accent5"/>
                </a:solidFill>
                <a:latin typeface="Calibri"/>
                <a:cs typeface="Calibri"/>
              </a:rPr>
              <a:t>PATTERN #1</a:t>
            </a:r>
            <a:endParaRPr lang="en-US" sz="1000" dirty="0" smtClean="0">
              <a:solidFill>
                <a:schemeClr val="accent5"/>
              </a:solidFill>
              <a:latin typeface="Calibri"/>
              <a:cs typeface="Calibri"/>
            </a:endParaRPr>
          </a:p>
        </p:txBody>
      </p:sp>
      <p:sp>
        <p:nvSpPr>
          <p:cNvPr id="56" name="TextBox 55"/>
          <p:cNvSpPr txBox="1"/>
          <p:nvPr/>
        </p:nvSpPr>
        <p:spPr>
          <a:xfrm>
            <a:off x="844848" y="4600665"/>
            <a:ext cx="979637" cy="1043104"/>
          </a:xfrm>
          <a:prstGeom prst="rect">
            <a:avLst/>
          </a:prstGeom>
          <a:noFill/>
        </p:spPr>
        <p:txBody>
          <a:bodyPr wrap="none" lIns="0" rIns="0" rtlCol="0">
            <a:noAutofit/>
          </a:bodyPr>
          <a:lstStyle/>
          <a:p>
            <a:pPr algn="ctr"/>
            <a:r>
              <a:rPr lang="en-US" sz="2000" b="1" dirty="0" smtClean="0">
                <a:solidFill>
                  <a:schemeClr val="accent5"/>
                </a:solidFill>
                <a:latin typeface="Calibri"/>
                <a:cs typeface="Calibri"/>
              </a:rPr>
              <a:t>PATTERN #2</a:t>
            </a:r>
            <a:endParaRPr lang="en-US" sz="1000" dirty="0" smtClean="0">
              <a:solidFill>
                <a:schemeClr val="accent5"/>
              </a:solidFill>
              <a:latin typeface="Calibri"/>
              <a:cs typeface="Calibri"/>
            </a:endParaRPr>
          </a:p>
        </p:txBody>
      </p:sp>
      <p:grpSp>
        <p:nvGrpSpPr>
          <p:cNvPr id="43" name="Group 42"/>
          <p:cNvGrpSpPr/>
          <p:nvPr/>
        </p:nvGrpSpPr>
        <p:grpSpPr>
          <a:xfrm>
            <a:off x="146198" y="6380916"/>
            <a:ext cx="1708954" cy="321845"/>
            <a:chOff x="7435045" y="98778"/>
            <a:chExt cx="1708954" cy="321845"/>
          </a:xfrm>
        </p:grpSpPr>
        <p:pic>
          <p:nvPicPr>
            <p:cNvPr id="57" name="Picture 56"/>
            <p:cNvPicPr>
              <a:picLocks noChangeAspect="1"/>
            </p:cNvPicPr>
            <p:nvPr/>
          </p:nvPicPr>
          <p:blipFill>
            <a:blip r:embed="rId17"/>
            <a:stretch>
              <a:fillRect/>
            </a:stretch>
          </p:blipFill>
          <p:spPr>
            <a:xfrm>
              <a:off x="7435045" y="173575"/>
              <a:ext cx="247048" cy="247048"/>
            </a:xfrm>
            <a:prstGeom prst="rect">
              <a:avLst/>
            </a:prstGeom>
          </p:spPr>
        </p:pic>
        <p:sp>
          <p:nvSpPr>
            <p:cNvPr id="58" name="TextBox 5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59" name="Picture 58" descr="Screen Shot 2015-06-23 at 4.52.56 PM.png"/>
          <p:cNvPicPr>
            <a:picLocks noChangeAspect="1"/>
          </p:cNvPicPr>
          <p:nvPr/>
        </p:nvPicPr>
        <p:blipFill>
          <a:blip r:embed="rId1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3"/>
            <a:ext cx="1866900" cy="596900"/>
          </a:xfrm>
          <a:prstGeom prst="rect">
            <a:avLst/>
          </a:prstGeom>
        </p:spPr>
      </p:pic>
    </p:spTree>
    <p:extLst>
      <p:ext uri="{BB962C8B-B14F-4D97-AF65-F5344CB8AC3E}">
        <p14:creationId xmlns:p14="http://schemas.microsoft.com/office/powerpoint/2010/main" val="35431696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06976" y="352789"/>
            <a:ext cx="7632701" cy="3270251"/>
          </a:xfrm>
        </p:spPr>
        <p:txBody>
          <a:bodyPr/>
          <a:lstStyle/>
          <a:p>
            <a:pPr algn="ctr"/>
            <a:r>
              <a:rPr lang="en-US" sz="3200" dirty="0">
                <a:latin typeface="Avenir Black"/>
                <a:cs typeface="Avenir Black"/>
              </a:rPr>
              <a:t>Polling </a:t>
            </a:r>
            <a:r>
              <a:rPr lang="en-US" sz="3200" dirty="0" smtClean="0">
                <a:latin typeface="Avenir Black"/>
                <a:cs typeface="Avenir Black"/>
              </a:rPr>
              <a:t>Question </a:t>
            </a:r>
            <a:endParaRPr lang="en-US" sz="3200" dirty="0">
              <a:latin typeface="Avenir Black"/>
              <a:cs typeface="Avenir Black"/>
            </a:endParaRPr>
          </a:p>
          <a:p>
            <a:pPr algn="ctr"/>
            <a:endParaRPr lang="en-US" sz="1100" dirty="0">
              <a:latin typeface="Avenir Book"/>
              <a:cs typeface="Avenir Book"/>
            </a:endParaRPr>
          </a:p>
          <a:p>
            <a:pPr algn="ctr"/>
            <a:r>
              <a:rPr lang="en-US" sz="3200" cap="none" dirty="0" smtClean="0">
                <a:latin typeface="Avenir Book"/>
                <a:cs typeface="Avenir Book"/>
              </a:rPr>
              <a:t>What percent of components are sourced from repository managers vs. </a:t>
            </a:r>
            <a:r>
              <a:rPr lang="en-US" sz="3200" cap="none" dirty="0">
                <a:latin typeface="Avenir Book"/>
                <a:cs typeface="Avenir Book"/>
              </a:rPr>
              <a:t>o</a:t>
            </a:r>
            <a:r>
              <a:rPr lang="en-US" sz="3200" cap="none" dirty="0" smtClean="0">
                <a:latin typeface="Avenir Book"/>
                <a:cs typeface="Avenir Book"/>
              </a:rPr>
              <a:t>ther tools?</a:t>
            </a:r>
          </a:p>
          <a:p>
            <a:endParaRPr lang="en-US" sz="3200" dirty="0">
              <a:latin typeface="Avenir Book"/>
              <a:cs typeface="Avenir Book"/>
            </a:endParaRPr>
          </a:p>
        </p:txBody>
      </p:sp>
      <p:sp>
        <p:nvSpPr>
          <p:cNvPr id="3" name="Slide Number Placeholder 2"/>
          <p:cNvSpPr>
            <a:spLocks noGrp="1"/>
          </p:cNvSpPr>
          <p:nvPr>
            <p:ph type="sldNum" sz="quarter" idx="4294967295"/>
          </p:nvPr>
        </p:nvSpPr>
        <p:spPr>
          <a:xfrm>
            <a:off x="6" y="6365876"/>
            <a:ext cx="517525" cy="365125"/>
          </a:xfrm>
        </p:spPr>
        <p:txBody>
          <a:bodyPr/>
          <a:lstStyle/>
          <a:p>
            <a:fld id="{133CF2A4-CAF6-4D4D-9789-110A2B05844D}" type="slidenum">
              <a:rPr lang="en-US" smtClean="0"/>
              <a:pPr/>
              <a:t>33</a:t>
            </a:fld>
            <a:endParaRPr lang="en-US"/>
          </a:p>
        </p:txBody>
      </p:sp>
      <p:sp>
        <p:nvSpPr>
          <p:cNvPr id="7" name="Text Placeholder 5"/>
          <p:cNvSpPr txBox="1">
            <a:spLocks/>
          </p:cNvSpPr>
          <p:nvPr/>
        </p:nvSpPr>
        <p:spPr bwMode="auto">
          <a:xfrm>
            <a:off x="474506" y="3231457"/>
            <a:ext cx="7632701" cy="208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noAutofit/>
          </a:bodyPr>
          <a:lstStyle>
            <a:lvl1pPr marL="0" indent="0" algn="l" defTabSz="457200" rtl="0" eaLnBrk="1" fontAlgn="base" hangingPunct="1">
              <a:spcBef>
                <a:spcPct val="20000"/>
              </a:spcBef>
              <a:spcAft>
                <a:spcPct val="0"/>
              </a:spcAft>
              <a:buFontTx/>
              <a:buNone/>
              <a:defRPr sz="3600" b="1" i="0" kern="1200" cap="all" baseline="0">
                <a:solidFill>
                  <a:schemeClr val="bg1"/>
                </a:solidFill>
                <a:latin typeface="Calibri"/>
                <a:ea typeface="ＭＳ Ｐゴシック" charset="0"/>
                <a:cs typeface="Calibri"/>
              </a:defRPr>
            </a:lvl1pPr>
            <a:lvl2pPr marL="457200" indent="0" algn="r" defTabSz="457200" rtl="0" eaLnBrk="1" fontAlgn="base" hangingPunct="1">
              <a:spcBef>
                <a:spcPct val="20000"/>
              </a:spcBef>
              <a:spcAft>
                <a:spcPct val="0"/>
              </a:spcAft>
              <a:buClr>
                <a:schemeClr val="accent1"/>
              </a:buClr>
              <a:buFontTx/>
              <a:buNone/>
              <a:defRPr sz="1400" b="0" i="0" kern="1200" baseline="0">
                <a:solidFill>
                  <a:schemeClr val="bg1">
                    <a:lumMod val="85000"/>
                  </a:schemeClr>
                </a:solidFill>
                <a:latin typeface="Calibri"/>
                <a:ea typeface="ＭＳ Ｐゴシック" charset="0"/>
                <a:cs typeface="Calibri"/>
              </a:defRPr>
            </a:lvl2pPr>
            <a:lvl3pPr marL="914400" indent="0" algn="r" defTabSz="457200" rtl="0" eaLnBrk="1" fontAlgn="base" hangingPunct="1">
              <a:spcBef>
                <a:spcPct val="20000"/>
              </a:spcBef>
              <a:spcAft>
                <a:spcPct val="0"/>
              </a:spcAft>
              <a:buFontTx/>
              <a:buNone/>
              <a:defRPr sz="1400" b="0" i="0" kern="1200" baseline="0">
                <a:solidFill>
                  <a:schemeClr val="bg1">
                    <a:lumMod val="85000"/>
                  </a:schemeClr>
                </a:solidFill>
                <a:latin typeface="Calibri"/>
                <a:ea typeface="ＭＳ Ｐゴシック" charset="0"/>
                <a:cs typeface="Calibri"/>
              </a:defRPr>
            </a:lvl3pPr>
            <a:lvl4pPr marL="1371600" indent="0" algn="r" defTabSz="457200" rtl="0" eaLnBrk="1" fontAlgn="base" hangingPunct="1">
              <a:spcBef>
                <a:spcPct val="20000"/>
              </a:spcBef>
              <a:spcAft>
                <a:spcPct val="0"/>
              </a:spcAft>
              <a:buClr>
                <a:schemeClr val="accent4"/>
              </a:buClr>
              <a:buFontTx/>
              <a:buNone/>
              <a:defRPr sz="1400" b="0" i="0" kern="1200" baseline="0">
                <a:solidFill>
                  <a:schemeClr val="bg1">
                    <a:lumMod val="85000"/>
                  </a:schemeClr>
                </a:solidFill>
                <a:latin typeface="Calibri"/>
                <a:ea typeface="ＭＳ Ｐゴシック" charset="0"/>
                <a:cs typeface="Calibri"/>
              </a:defRPr>
            </a:lvl4pPr>
            <a:lvl5pPr marL="1828800" indent="0" algn="r" defTabSz="457200" rtl="0" eaLnBrk="1" fontAlgn="base" hangingPunct="1">
              <a:spcBef>
                <a:spcPct val="20000"/>
              </a:spcBef>
              <a:spcAft>
                <a:spcPct val="0"/>
              </a:spcAft>
              <a:buFontTx/>
              <a:buNone/>
              <a:defRPr sz="1400" kern="1200" baseline="0">
                <a:solidFill>
                  <a:schemeClr val="bg1">
                    <a:lumMod val="8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indent="-742950" algn="ctr">
              <a:buAutoNum type="alphaLcPeriod"/>
            </a:pPr>
            <a:r>
              <a:rPr lang="en-US" sz="3200" dirty="0" smtClean="0">
                <a:latin typeface="Avenir Book"/>
                <a:cs typeface="Avenir Book"/>
              </a:rPr>
              <a:t>25%</a:t>
            </a:r>
          </a:p>
          <a:p>
            <a:pPr marL="742950" indent="-742950" algn="ctr">
              <a:buAutoNum type="alphaLcPeriod"/>
            </a:pPr>
            <a:r>
              <a:rPr lang="en-US" sz="3200" dirty="0" smtClean="0">
                <a:latin typeface="Avenir Book"/>
                <a:cs typeface="Avenir Book"/>
              </a:rPr>
              <a:t>55%</a:t>
            </a:r>
          </a:p>
          <a:p>
            <a:pPr marL="742950" indent="-742950" algn="ctr">
              <a:buAutoNum type="alphaLcPeriod"/>
            </a:pPr>
            <a:r>
              <a:rPr lang="en-US" sz="3200" dirty="0" smtClean="0">
                <a:latin typeface="Avenir Book"/>
                <a:cs typeface="Avenir Book"/>
              </a:rPr>
              <a:t>95%</a:t>
            </a:r>
            <a:endParaRPr lang="en-US" sz="3200" dirty="0">
              <a:latin typeface="Avenir Book"/>
              <a:cs typeface="Avenir Book"/>
            </a:endParaRPr>
          </a:p>
        </p:txBody>
      </p:sp>
    </p:spTree>
    <p:extLst>
      <p:ext uri="{BB962C8B-B14F-4D97-AF65-F5344CB8AC3E}">
        <p14:creationId xmlns:p14="http://schemas.microsoft.com/office/powerpoint/2010/main" val="241090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gray">
          <a:xfrm>
            <a:off x="503641" y="3591669"/>
            <a:ext cx="8094748" cy="2490219"/>
          </a:xfrm>
          <a:prstGeom prst="rect">
            <a:avLst/>
          </a:prstGeom>
          <a:solidFill>
            <a:srgbClr val="FFFFFF"/>
          </a:solidFill>
          <a:ln w="3175" cmpd="sng">
            <a:solidFill>
              <a:schemeClr val="tx1"/>
            </a:solidFill>
            <a:round/>
            <a:headEnd type="triangle" w="lg" len="lg"/>
            <a:tailEnd type="triangle" w="lg" len="lg"/>
          </a:ln>
        </p:spPr>
        <p:txBody>
          <a:bodyPr rtlCol="0" anchor="ctr">
            <a:prstTxWarp prst="textNoShape">
              <a:avLst/>
            </a:prstTxWarp>
          </a:bodyPr>
          <a:lstStyle/>
          <a:p>
            <a:pPr algn="ctr"/>
            <a:endParaRPr lang="en-US"/>
          </a:p>
        </p:txBody>
      </p:sp>
      <p:sp>
        <p:nvSpPr>
          <p:cNvPr id="6" name="Rectangle 5"/>
          <p:cNvSpPr/>
          <p:nvPr/>
        </p:nvSpPr>
        <p:spPr bwMode="gray">
          <a:xfrm>
            <a:off x="503641" y="698545"/>
            <a:ext cx="8094748" cy="2717625"/>
          </a:xfrm>
          <a:prstGeom prst="rect">
            <a:avLst/>
          </a:prstGeom>
          <a:solidFill>
            <a:schemeClr val="bg1"/>
          </a:solidFill>
          <a:ln w="3175" cmpd="sng">
            <a:solidFill>
              <a:schemeClr val="tx1"/>
            </a:solid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a:xfrm>
            <a:off x="2977545" y="6273152"/>
            <a:ext cx="3312081" cy="365125"/>
          </a:xfrm>
        </p:spPr>
        <p:txBody>
          <a:bodyPr/>
          <a:lstStyle/>
          <a:p>
            <a:r>
              <a:rPr lang="en-US" dirty="0">
                <a:solidFill>
                  <a:schemeClr val="bg1">
                    <a:lumMod val="65000"/>
                  </a:schemeClr>
                </a:solidFill>
              </a:rPr>
              <a:t>Source: 2015 State of the Software Supply Chain Report</a:t>
            </a:r>
          </a:p>
        </p:txBody>
      </p:sp>
      <p:grpSp>
        <p:nvGrpSpPr>
          <p:cNvPr id="3" name="Group 2"/>
          <p:cNvGrpSpPr/>
          <p:nvPr/>
        </p:nvGrpSpPr>
        <p:grpSpPr>
          <a:xfrm>
            <a:off x="2268032" y="3802069"/>
            <a:ext cx="6078762" cy="1064951"/>
            <a:chOff x="708538" y="2260815"/>
            <a:chExt cx="7835531" cy="1372723"/>
          </a:xfrm>
        </p:grpSpPr>
        <p:sp>
          <p:nvSpPr>
            <p:cNvPr id="5" name="Oval 4"/>
            <p:cNvSpPr/>
            <p:nvPr/>
          </p:nvSpPr>
          <p:spPr bwMode="gray">
            <a:xfrm>
              <a:off x="708538"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Public</a:t>
              </a:r>
            </a:p>
            <a:p>
              <a:pPr algn="ctr"/>
              <a:r>
                <a:rPr lang="en-US" sz="1400" dirty="0" smtClean="0">
                  <a:solidFill>
                    <a:srgbClr val="FFFFFF"/>
                  </a:solidFill>
                </a:rPr>
                <a:t>Repos</a:t>
              </a:r>
              <a:endParaRPr lang="en-US" sz="1400" dirty="0">
                <a:solidFill>
                  <a:srgbClr val="FFFFFF"/>
                </a:solidFill>
              </a:endParaRPr>
            </a:p>
          </p:txBody>
        </p:sp>
        <p:sp>
          <p:nvSpPr>
            <p:cNvPr id="7" name="Oval 6"/>
            <p:cNvSpPr/>
            <p:nvPr/>
          </p:nvSpPr>
          <p:spPr bwMode="gray">
            <a:xfrm>
              <a:off x="3939942"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Local Repo</a:t>
              </a:r>
            </a:p>
          </p:txBody>
        </p:sp>
        <p:sp>
          <p:nvSpPr>
            <p:cNvPr id="8" name="Oval 7"/>
            <p:cNvSpPr/>
            <p:nvPr/>
          </p:nvSpPr>
          <p:spPr bwMode="gray">
            <a:xfrm>
              <a:off x="7171346" y="2260815"/>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Build Tool</a:t>
              </a:r>
              <a:endParaRPr lang="en-US" sz="1400" dirty="0">
                <a:solidFill>
                  <a:srgbClr val="FFFFFF"/>
                </a:solidFill>
              </a:endParaRPr>
            </a:p>
          </p:txBody>
        </p:sp>
        <p:grpSp>
          <p:nvGrpSpPr>
            <p:cNvPr id="28" name="Group 27"/>
            <p:cNvGrpSpPr/>
            <p:nvPr/>
          </p:nvGrpSpPr>
          <p:grpSpPr>
            <a:xfrm>
              <a:off x="5401236" y="2425779"/>
              <a:ext cx="1662326" cy="1021363"/>
              <a:chOff x="2263589" y="1023461"/>
              <a:chExt cx="4707338" cy="1021363"/>
            </a:xfrm>
          </p:grpSpPr>
          <p:sp>
            <p:nvSpPr>
              <p:cNvPr id="29" name="U-Turn Arrow 28"/>
              <p:cNvSpPr/>
              <p:nvPr/>
            </p:nvSpPr>
            <p:spPr bwMode="gray">
              <a:xfrm rot="16200000">
                <a:off x="4545854" y="-1258804"/>
                <a:ext cx="142807" cy="4707338"/>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0" name="U-Turn Arrow 29"/>
              <p:cNvSpPr/>
              <p:nvPr/>
            </p:nvSpPr>
            <p:spPr bwMode="gray">
              <a:xfrm rot="16200000">
                <a:off x="4545854" y="-1039165"/>
                <a:ext cx="142807" cy="4707338"/>
              </a:xfrm>
              <a:prstGeom prst="uturnArrow">
                <a:avLst/>
              </a:prstGeom>
              <a:solidFill>
                <a:schemeClr val="accent1">
                  <a:lumMod val="40000"/>
                  <a:lumOff val="6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1" name="U-Turn Arrow 30"/>
              <p:cNvSpPr/>
              <p:nvPr/>
            </p:nvSpPr>
            <p:spPr bwMode="gray">
              <a:xfrm rot="16200000">
                <a:off x="4545854" y="-819526"/>
                <a:ext cx="142807" cy="4707338"/>
              </a:xfrm>
              <a:prstGeom prst="uturnArrow">
                <a:avLst/>
              </a:prstGeom>
              <a:solidFill>
                <a:schemeClr val="accent1">
                  <a:lumMod val="60000"/>
                  <a:lumOff val="4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2" name="U-Turn Arrow 31"/>
              <p:cNvSpPr/>
              <p:nvPr/>
            </p:nvSpPr>
            <p:spPr bwMode="gray">
              <a:xfrm rot="16200000">
                <a:off x="4545854" y="-599887"/>
                <a:ext cx="142807" cy="4707338"/>
              </a:xfrm>
              <a:prstGeom prst="uturnArrow">
                <a:avLst/>
              </a:prstGeom>
              <a:solidFill>
                <a:schemeClr val="accent1">
                  <a:lumMod val="75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3" name="U-Turn Arrow 32"/>
              <p:cNvSpPr/>
              <p:nvPr/>
            </p:nvSpPr>
            <p:spPr bwMode="gray">
              <a:xfrm rot="16200000">
                <a:off x="4545854" y="-380248"/>
                <a:ext cx="142807" cy="4707338"/>
              </a:xfrm>
              <a:prstGeom prst="uturnArrow">
                <a:avLst/>
              </a:prstGeom>
              <a:solidFill>
                <a:schemeClr val="accent1">
                  <a:lumMod val="5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grpSp>
        <p:sp>
          <p:nvSpPr>
            <p:cNvPr id="35" name="U-Turn Arrow 34"/>
            <p:cNvSpPr/>
            <p:nvPr/>
          </p:nvSpPr>
          <p:spPr bwMode="gray">
            <a:xfrm rot="16200000">
              <a:off x="2944159" y="2116075"/>
              <a:ext cx="142807" cy="1662326"/>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grpSp>
      <p:grpSp>
        <p:nvGrpSpPr>
          <p:cNvPr id="4" name="Group 3"/>
          <p:cNvGrpSpPr/>
          <p:nvPr/>
        </p:nvGrpSpPr>
        <p:grpSpPr>
          <a:xfrm>
            <a:off x="2253921" y="873351"/>
            <a:ext cx="6078762" cy="1064951"/>
            <a:chOff x="708538" y="261339"/>
            <a:chExt cx="7835531" cy="1372723"/>
          </a:xfrm>
        </p:grpSpPr>
        <p:sp>
          <p:nvSpPr>
            <p:cNvPr id="15" name="Oval 14"/>
            <p:cNvSpPr/>
            <p:nvPr/>
          </p:nvSpPr>
          <p:spPr bwMode="gray">
            <a:xfrm>
              <a:off x="708538" y="261339"/>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Public Repos</a:t>
              </a:r>
              <a:endParaRPr lang="en-US" sz="1400" dirty="0">
                <a:solidFill>
                  <a:srgbClr val="FFFFFF"/>
                </a:solidFill>
              </a:endParaRPr>
            </a:p>
          </p:txBody>
        </p:sp>
        <p:sp>
          <p:nvSpPr>
            <p:cNvPr id="16" name="Oval 15"/>
            <p:cNvSpPr/>
            <p:nvPr/>
          </p:nvSpPr>
          <p:spPr bwMode="gray">
            <a:xfrm>
              <a:off x="7171346" y="261339"/>
              <a:ext cx="1372723" cy="1372723"/>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1400" dirty="0" smtClean="0">
                  <a:solidFill>
                    <a:srgbClr val="FFFFFF"/>
                  </a:solidFill>
                </a:rPr>
                <a:t>Build Tool</a:t>
              </a:r>
              <a:endParaRPr lang="en-US" sz="1400" dirty="0">
                <a:solidFill>
                  <a:srgbClr val="FFFFFF"/>
                </a:solidFill>
              </a:endParaRPr>
            </a:p>
          </p:txBody>
        </p:sp>
        <p:grpSp>
          <p:nvGrpSpPr>
            <p:cNvPr id="17" name="Group 16"/>
            <p:cNvGrpSpPr/>
            <p:nvPr/>
          </p:nvGrpSpPr>
          <p:grpSpPr>
            <a:xfrm>
              <a:off x="2263587" y="438174"/>
              <a:ext cx="4707338" cy="1021363"/>
              <a:chOff x="2263589" y="1023461"/>
              <a:chExt cx="4707338" cy="1021363"/>
            </a:xfrm>
          </p:grpSpPr>
          <p:sp>
            <p:nvSpPr>
              <p:cNvPr id="37" name="U-Turn Arrow 36"/>
              <p:cNvSpPr/>
              <p:nvPr/>
            </p:nvSpPr>
            <p:spPr bwMode="gray">
              <a:xfrm rot="16200000">
                <a:off x="4545854" y="-1258804"/>
                <a:ext cx="142807" cy="4707338"/>
              </a:xfrm>
              <a:prstGeom prst="uturnArrow">
                <a:avLst/>
              </a:prstGeom>
              <a:solidFill>
                <a:schemeClr val="accent1"/>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8" name="U-Turn Arrow 37"/>
              <p:cNvSpPr/>
              <p:nvPr/>
            </p:nvSpPr>
            <p:spPr bwMode="gray">
              <a:xfrm rot="16200000">
                <a:off x="4545854" y="-1039165"/>
                <a:ext cx="142807" cy="4707338"/>
              </a:xfrm>
              <a:prstGeom prst="uturnArrow">
                <a:avLst/>
              </a:prstGeom>
              <a:solidFill>
                <a:schemeClr val="accent1">
                  <a:lumMod val="40000"/>
                  <a:lumOff val="6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39" name="U-Turn Arrow 38"/>
              <p:cNvSpPr/>
              <p:nvPr/>
            </p:nvSpPr>
            <p:spPr bwMode="gray">
              <a:xfrm rot="16200000">
                <a:off x="4545854" y="-819526"/>
                <a:ext cx="142807" cy="4707338"/>
              </a:xfrm>
              <a:prstGeom prst="uturnArrow">
                <a:avLst/>
              </a:prstGeom>
              <a:solidFill>
                <a:schemeClr val="accent1">
                  <a:lumMod val="60000"/>
                  <a:lumOff val="4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40" name="U-Turn Arrow 39"/>
              <p:cNvSpPr/>
              <p:nvPr/>
            </p:nvSpPr>
            <p:spPr bwMode="gray">
              <a:xfrm rot="16200000">
                <a:off x="4545854" y="-599887"/>
                <a:ext cx="142807" cy="4707338"/>
              </a:xfrm>
              <a:prstGeom prst="uturnArrow">
                <a:avLst/>
              </a:prstGeom>
              <a:solidFill>
                <a:schemeClr val="accent1">
                  <a:lumMod val="75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sp>
            <p:nvSpPr>
              <p:cNvPr id="41" name="U-Turn Arrow 40"/>
              <p:cNvSpPr/>
              <p:nvPr/>
            </p:nvSpPr>
            <p:spPr bwMode="gray">
              <a:xfrm rot="16200000">
                <a:off x="4545854" y="-380248"/>
                <a:ext cx="142807" cy="4707338"/>
              </a:xfrm>
              <a:prstGeom prst="uturnArrow">
                <a:avLst/>
              </a:prstGeom>
              <a:solidFill>
                <a:schemeClr val="accent1">
                  <a:lumMod val="50000"/>
                </a:schemeClr>
              </a:solidFill>
              <a:ln w="28575">
                <a:noFill/>
                <a:round/>
                <a:headEnd type="triangle" w="lg" len="lg"/>
                <a:tailEnd type="triangle" w="lg" len="lg"/>
              </a:ln>
            </p:spPr>
            <p:txBody>
              <a:bodyPr rtlCol="0" anchor="ctr">
                <a:prstTxWarp prst="textNoShape">
                  <a:avLst/>
                </a:prstTxWarp>
              </a:bodyPr>
              <a:lstStyle/>
              <a:p>
                <a:pPr algn="ctr"/>
                <a:endParaRPr lang="en-US" sz="1400"/>
              </a:p>
            </p:txBody>
          </p:sp>
        </p:grpSp>
      </p:grpSp>
      <p:sp>
        <p:nvSpPr>
          <p:cNvPr id="42" name="TextBox 41"/>
          <p:cNvSpPr txBox="1"/>
          <p:nvPr/>
        </p:nvSpPr>
        <p:spPr>
          <a:xfrm>
            <a:off x="777294" y="838295"/>
            <a:ext cx="979637" cy="1043104"/>
          </a:xfrm>
          <a:prstGeom prst="rect">
            <a:avLst/>
          </a:prstGeom>
          <a:noFill/>
        </p:spPr>
        <p:txBody>
          <a:bodyPr wrap="none" lIns="0" rIns="0" rtlCol="0">
            <a:noAutofit/>
          </a:bodyPr>
          <a:lstStyle/>
          <a:p>
            <a:pPr algn="ctr"/>
            <a:r>
              <a:rPr lang="en-US" sz="4400" b="1" dirty="0" smtClean="0">
                <a:solidFill>
                  <a:schemeClr val="accent5"/>
                </a:solidFill>
                <a:latin typeface="Calibri"/>
                <a:cs typeface="Calibri"/>
              </a:rPr>
              <a:t>95%</a:t>
            </a:r>
          </a:p>
          <a:p>
            <a:pPr algn="ctr"/>
            <a:r>
              <a:rPr lang="en-US" dirty="0">
                <a:solidFill>
                  <a:schemeClr val="accent5"/>
                </a:solidFill>
                <a:latin typeface="Calibri"/>
                <a:cs typeface="Calibri"/>
              </a:rPr>
              <a:t>o</a:t>
            </a:r>
            <a:r>
              <a:rPr lang="en-US" dirty="0" smtClean="0">
                <a:solidFill>
                  <a:schemeClr val="accent5"/>
                </a:solidFill>
                <a:latin typeface="Calibri"/>
                <a:cs typeface="Calibri"/>
              </a:rPr>
              <a:t>f downloads</a:t>
            </a:r>
          </a:p>
        </p:txBody>
      </p:sp>
      <p:sp>
        <p:nvSpPr>
          <p:cNvPr id="43" name="TextBox 42"/>
          <p:cNvSpPr txBox="1"/>
          <p:nvPr/>
        </p:nvSpPr>
        <p:spPr>
          <a:xfrm>
            <a:off x="791405" y="3757436"/>
            <a:ext cx="979637" cy="1047029"/>
          </a:xfrm>
          <a:prstGeom prst="rect">
            <a:avLst/>
          </a:prstGeom>
          <a:noFill/>
        </p:spPr>
        <p:txBody>
          <a:bodyPr wrap="none" lIns="0" rIns="0" rtlCol="0">
            <a:noAutofit/>
          </a:bodyPr>
          <a:lstStyle/>
          <a:p>
            <a:pPr algn="ctr"/>
            <a:r>
              <a:rPr lang="en-US" sz="4400" b="1" dirty="0" smtClean="0">
                <a:solidFill>
                  <a:schemeClr val="accent5"/>
                </a:solidFill>
                <a:latin typeface="Calibri"/>
                <a:cs typeface="Calibri"/>
              </a:rPr>
              <a:t>5%</a:t>
            </a:r>
          </a:p>
          <a:p>
            <a:pPr algn="ctr"/>
            <a:r>
              <a:rPr lang="en-US" dirty="0">
                <a:solidFill>
                  <a:schemeClr val="accent5"/>
                </a:solidFill>
                <a:latin typeface="Calibri"/>
                <a:cs typeface="Calibri"/>
              </a:rPr>
              <a:t>o</a:t>
            </a:r>
            <a:r>
              <a:rPr lang="en-US" dirty="0" smtClean="0">
                <a:solidFill>
                  <a:schemeClr val="accent5"/>
                </a:solidFill>
                <a:latin typeface="Calibri"/>
                <a:cs typeface="Calibri"/>
              </a:rPr>
              <a:t>f downloads</a:t>
            </a:r>
          </a:p>
        </p:txBody>
      </p:sp>
      <p:pic>
        <p:nvPicPr>
          <p:cNvPr id="34" name="Picture 33"/>
          <p:cNvPicPr>
            <a:picLocks noChangeAspect="1"/>
          </p:cNvPicPr>
          <p:nvPr/>
        </p:nvPicPr>
        <p:blipFill>
          <a:blip r:embed="rId2"/>
          <a:stretch>
            <a:fillRect/>
          </a:stretch>
        </p:blipFill>
        <p:spPr>
          <a:xfrm>
            <a:off x="1212065" y="2749935"/>
            <a:ext cx="971591" cy="311596"/>
          </a:xfrm>
          <a:prstGeom prst="rect">
            <a:avLst/>
          </a:prstGeom>
        </p:spPr>
      </p:pic>
      <p:pic>
        <p:nvPicPr>
          <p:cNvPr id="36" name="Picture 35"/>
          <p:cNvPicPr>
            <a:picLocks noChangeAspect="1"/>
          </p:cNvPicPr>
          <p:nvPr/>
        </p:nvPicPr>
        <p:blipFill>
          <a:blip r:embed="rId3"/>
          <a:stretch>
            <a:fillRect/>
          </a:stretch>
        </p:blipFill>
        <p:spPr>
          <a:xfrm>
            <a:off x="2483511" y="2731728"/>
            <a:ext cx="956714" cy="318905"/>
          </a:xfrm>
          <a:prstGeom prst="rect">
            <a:avLst/>
          </a:prstGeom>
        </p:spPr>
      </p:pic>
      <p:pic>
        <p:nvPicPr>
          <p:cNvPr id="44" name="Picture 43"/>
          <p:cNvPicPr>
            <a:picLocks noChangeAspect="1"/>
          </p:cNvPicPr>
          <p:nvPr/>
        </p:nvPicPr>
        <p:blipFill>
          <a:blip r:embed="rId4"/>
          <a:stretch>
            <a:fillRect/>
          </a:stretch>
        </p:blipFill>
        <p:spPr>
          <a:xfrm>
            <a:off x="2470916" y="2341919"/>
            <a:ext cx="1012872" cy="285508"/>
          </a:xfrm>
          <a:prstGeom prst="rect">
            <a:avLst/>
          </a:prstGeom>
        </p:spPr>
      </p:pic>
      <p:pic>
        <p:nvPicPr>
          <p:cNvPr id="46" name="Picture 45"/>
          <p:cNvPicPr>
            <a:picLocks noChangeAspect="1"/>
          </p:cNvPicPr>
          <p:nvPr/>
        </p:nvPicPr>
        <p:blipFill>
          <a:blip r:embed="rId5"/>
          <a:stretch>
            <a:fillRect/>
          </a:stretch>
        </p:blipFill>
        <p:spPr>
          <a:xfrm>
            <a:off x="1102398" y="2356577"/>
            <a:ext cx="1081252" cy="241799"/>
          </a:xfrm>
          <a:prstGeom prst="rect">
            <a:avLst/>
          </a:prstGeom>
        </p:spPr>
      </p:pic>
      <p:pic>
        <p:nvPicPr>
          <p:cNvPr id="47" name="Picture 46"/>
          <p:cNvPicPr>
            <a:picLocks noChangeAspect="1"/>
          </p:cNvPicPr>
          <p:nvPr/>
        </p:nvPicPr>
        <p:blipFill>
          <a:blip r:embed="rId6"/>
          <a:stretch>
            <a:fillRect/>
          </a:stretch>
        </p:blipFill>
        <p:spPr>
          <a:xfrm>
            <a:off x="6164538" y="2333983"/>
            <a:ext cx="1013723" cy="293447"/>
          </a:xfrm>
          <a:prstGeom prst="rect">
            <a:avLst/>
          </a:prstGeom>
        </p:spPr>
      </p:pic>
      <p:pic>
        <p:nvPicPr>
          <p:cNvPr id="48" name="Picture 47"/>
          <p:cNvPicPr>
            <a:picLocks noChangeAspect="1"/>
          </p:cNvPicPr>
          <p:nvPr/>
        </p:nvPicPr>
        <p:blipFill>
          <a:blip r:embed="rId7"/>
          <a:stretch>
            <a:fillRect/>
          </a:stretch>
        </p:blipFill>
        <p:spPr>
          <a:xfrm>
            <a:off x="6491687" y="2627426"/>
            <a:ext cx="485002" cy="478564"/>
          </a:xfrm>
          <a:prstGeom prst="rect">
            <a:avLst/>
          </a:prstGeom>
        </p:spPr>
      </p:pic>
      <p:pic>
        <p:nvPicPr>
          <p:cNvPr id="49" name="Picture 48"/>
          <p:cNvPicPr>
            <a:picLocks noChangeAspect="1"/>
          </p:cNvPicPr>
          <p:nvPr/>
        </p:nvPicPr>
        <p:blipFill>
          <a:blip r:embed="rId8"/>
          <a:stretch>
            <a:fillRect/>
          </a:stretch>
        </p:blipFill>
        <p:spPr>
          <a:xfrm>
            <a:off x="4769512" y="2356575"/>
            <a:ext cx="1191178" cy="270855"/>
          </a:xfrm>
          <a:prstGeom prst="rect">
            <a:avLst/>
          </a:prstGeom>
        </p:spPr>
      </p:pic>
      <p:pic>
        <p:nvPicPr>
          <p:cNvPr id="50" name="Picture 49"/>
          <p:cNvPicPr>
            <a:picLocks noChangeAspect="1"/>
          </p:cNvPicPr>
          <p:nvPr/>
        </p:nvPicPr>
        <p:blipFill>
          <a:blip r:embed="rId9"/>
          <a:stretch>
            <a:fillRect/>
          </a:stretch>
        </p:blipFill>
        <p:spPr>
          <a:xfrm>
            <a:off x="3816595" y="2854455"/>
            <a:ext cx="881192" cy="236820"/>
          </a:xfrm>
          <a:prstGeom prst="rect">
            <a:avLst/>
          </a:prstGeom>
        </p:spPr>
      </p:pic>
      <p:pic>
        <p:nvPicPr>
          <p:cNvPr id="51" name="Picture 50"/>
          <p:cNvPicPr>
            <a:picLocks noChangeAspect="1"/>
          </p:cNvPicPr>
          <p:nvPr/>
        </p:nvPicPr>
        <p:blipFill>
          <a:blip r:embed="rId10"/>
          <a:stretch>
            <a:fillRect/>
          </a:stretch>
        </p:blipFill>
        <p:spPr>
          <a:xfrm>
            <a:off x="5187223" y="2749935"/>
            <a:ext cx="456844" cy="343160"/>
          </a:xfrm>
          <a:prstGeom prst="rect">
            <a:avLst/>
          </a:prstGeom>
        </p:spPr>
      </p:pic>
      <p:pic>
        <p:nvPicPr>
          <p:cNvPr id="52" name="Picture 51"/>
          <p:cNvPicPr>
            <a:picLocks noChangeAspect="1"/>
          </p:cNvPicPr>
          <p:nvPr/>
        </p:nvPicPr>
        <p:blipFill>
          <a:blip r:embed="rId11"/>
          <a:stretch>
            <a:fillRect/>
          </a:stretch>
        </p:blipFill>
        <p:spPr>
          <a:xfrm>
            <a:off x="3883389" y="2356572"/>
            <a:ext cx="593992" cy="375152"/>
          </a:xfrm>
          <a:prstGeom prst="rect">
            <a:avLst/>
          </a:prstGeom>
        </p:spPr>
      </p:pic>
      <p:pic>
        <p:nvPicPr>
          <p:cNvPr id="53" name="Picture 52"/>
          <p:cNvPicPr>
            <a:picLocks noChangeAspect="1"/>
          </p:cNvPicPr>
          <p:nvPr/>
        </p:nvPicPr>
        <p:blipFill>
          <a:blip r:embed="rId12"/>
          <a:stretch>
            <a:fillRect/>
          </a:stretch>
        </p:blipFill>
        <p:spPr>
          <a:xfrm>
            <a:off x="7657521" y="2258621"/>
            <a:ext cx="347027" cy="353544"/>
          </a:xfrm>
          <a:prstGeom prst="rect">
            <a:avLst/>
          </a:prstGeom>
        </p:spPr>
      </p:pic>
      <p:pic>
        <p:nvPicPr>
          <p:cNvPr id="54" name="Picture 53"/>
          <p:cNvPicPr>
            <a:picLocks noChangeAspect="1"/>
          </p:cNvPicPr>
          <p:nvPr/>
        </p:nvPicPr>
        <p:blipFill>
          <a:blip r:embed="rId13"/>
          <a:stretch>
            <a:fillRect/>
          </a:stretch>
        </p:blipFill>
        <p:spPr>
          <a:xfrm>
            <a:off x="7660495" y="2731729"/>
            <a:ext cx="359551" cy="359551"/>
          </a:xfrm>
          <a:prstGeom prst="rect">
            <a:avLst/>
          </a:prstGeom>
        </p:spPr>
      </p:pic>
      <p:pic>
        <p:nvPicPr>
          <p:cNvPr id="11" name="Picture 10"/>
          <p:cNvPicPr>
            <a:picLocks noChangeAspect="1"/>
          </p:cNvPicPr>
          <p:nvPr/>
        </p:nvPicPr>
        <p:blipFill>
          <a:blip r:embed="rId14"/>
          <a:stretch>
            <a:fillRect/>
          </a:stretch>
        </p:blipFill>
        <p:spPr>
          <a:xfrm>
            <a:off x="4759432" y="5444318"/>
            <a:ext cx="1035187" cy="253621"/>
          </a:xfrm>
          <a:prstGeom prst="rect">
            <a:avLst/>
          </a:prstGeom>
        </p:spPr>
      </p:pic>
      <p:pic>
        <p:nvPicPr>
          <p:cNvPr id="12" name="Picture 11"/>
          <p:cNvPicPr>
            <a:picLocks noChangeAspect="1"/>
          </p:cNvPicPr>
          <p:nvPr/>
        </p:nvPicPr>
        <p:blipFill rotWithShape="1">
          <a:blip r:embed="rId15"/>
          <a:srcRect t="36633" r="22605"/>
          <a:stretch/>
        </p:blipFill>
        <p:spPr>
          <a:xfrm>
            <a:off x="6253149" y="5481005"/>
            <a:ext cx="1006824" cy="216932"/>
          </a:xfrm>
          <a:prstGeom prst="rect">
            <a:avLst/>
          </a:prstGeom>
        </p:spPr>
      </p:pic>
      <p:pic>
        <p:nvPicPr>
          <p:cNvPr id="13" name="Picture 12"/>
          <p:cNvPicPr>
            <a:picLocks noChangeAspect="1"/>
          </p:cNvPicPr>
          <p:nvPr/>
        </p:nvPicPr>
        <p:blipFill>
          <a:blip r:embed="rId16"/>
          <a:stretch>
            <a:fillRect/>
          </a:stretch>
        </p:blipFill>
        <p:spPr>
          <a:xfrm>
            <a:off x="3192273" y="5385296"/>
            <a:ext cx="740578" cy="270311"/>
          </a:xfrm>
          <a:prstGeom prst="rect">
            <a:avLst/>
          </a:prstGeom>
        </p:spPr>
      </p:pic>
      <p:pic>
        <p:nvPicPr>
          <p:cNvPr id="55" name="Picture 54" descr="Screen Shot 2015-06-23 at 4.52.56 PM.png"/>
          <p:cNvPicPr>
            <a:picLocks noChangeAspect="1"/>
          </p:cNvPicPr>
          <p:nvPr/>
        </p:nvPicPr>
        <p:blipFill>
          <a:blip r:embed="rId1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90612" y="3"/>
            <a:ext cx="1866900" cy="596900"/>
          </a:xfrm>
          <a:prstGeom prst="rect">
            <a:avLst/>
          </a:prstGeom>
        </p:spPr>
      </p:pic>
      <p:grpSp>
        <p:nvGrpSpPr>
          <p:cNvPr id="56" name="Group 55"/>
          <p:cNvGrpSpPr/>
          <p:nvPr/>
        </p:nvGrpSpPr>
        <p:grpSpPr>
          <a:xfrm>
            <a:off x="146198" y="6380916"/>
            <a:ext cx="1708954" cy="321845"/>
            <a:chOff x="7435045" y="98778"/>
            <a:chExt cx="1708954" cy="321845"/>
          </a:xfrm>
        </p:grpSpPr>
        <p:pic>
          <p:nvPicPr>
            <p:cNvPr id="57" name="Picture 56"/>
            <p:cNvPicPr>
              <a:picLocks noChangeAspect="1"/>
            </p:cNvPicPr>
            <p:nvPr/>
          </p:nvPicPr>
          <p:blipFill>
            <a:blip r:embed="rId18"/>
            <a:stretch>
              <a:fillRect/>
            </a:stretch>
          </p:blipFill>
          <p:spPr>
            <a:xfrm>
              <a:off x="7435045" y="173575"/>
              <a:ext cx="247048" cy="247048"/>
            </a:xfrm>
            <a:prstGeom prst="rect">
              <a:avLst/>
            </a:prstGeom>
          </p:spPr>
        </p:pic>
        <p:sp>
          <p:nvSpPr>
            <p:cNvPr id="58" name="TextBox 5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36425150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4"/>
          </p:nvPr>
        </p:nvSpPr>
        <p:spPr/>
        <p:txBody>
          <a:bodyPr/>
          <a:lstStyle/>
          <a:p>
            <a:fld id="{133CF2A4-CAF6-4D4D-9789-110A2B05844D}" type="slidenum">
              <a:rPr lang="en-US" smtClean="0"/>
              <a:pPr/>
              <a:t>35</a:t>
            </a:fld>
            <a:endParaRPr lang="en-US"/>
          </a:p>
        </p:txBody>
      </p:sp>
      <p:pic>
        <p:nvPicPr>
          <p:cNvPr id="3" name="Picture 2" descr="Screen Shot 2015-06-03 at 10.28.51 AM.png"/>
          <p:cNvPicPr>
            <a:picLocks noChangeAspect="1"/>
          </p:cNvPicPr>
          <p:nvPr/>
        </p:nvPicPr>
        <p:blipFill rotWithShape="1">
          <a:blip r:embed="rId2">
            <a:clrChange>
              <a:clrFrom>
                <a:srgbClr val="C5C8C9"/>
              </a:clrFrom>
              <a:clrTo>
                <a:srgbClr val="C5C8C9">
                  <a:alpha val="0"/>
                </a:srgbClr>
              </a:clrTo>
            </a:clrChange>
            <a:extLst>
              <a:ext uri="{28A0092B-C50C-407E-A947-70E740481C1C}">
                <a14:useLocalDpi xmlns:a14="http://schemas.microsoft.com/office/drawing/2010/main" val="0"/>
              </a:ext>
            </a:extLst>
          </a:blip>
          <a:srcRect l="1084" r="1027"/>
          <a:stretch/>
        </p:blipFill>
        <p:spPr>
          <a:xfrm>
            <a:off x="1" y="5"/>
            <a:ext cx="9144000" cy="3285175"/>
          </a:xfrm>
          <a:prstGeom prst="rect">
            <a:avLst/>
          </a:prstGeom>
        </p:spPr>
      </p:pic>
      <p:sp>
        <p:nvSpPr>
          <p:cNvPr id="5" name="Up Arrow 4"/>
          <p:cNvSpPr/>
          <p:nvPr/>
        </p:nvSpPr>
        <p:spPr bwMode="gray">
          <a:xfrm>
            <a:off x="5153538" y="3577201"/>
            <a:ext cx="1173094" cy="1432247"/>
          </a:xfrm>
          <a:prstGeom prst="upArrow">
            <a:avLst/>
          </a:prstGeom>
          <a:ln>
            <a:headEnd type="triangle" w="lg" len="lg"/>
            <a:tailEnd type="triangle" w="lg" len="lg"/>
          </a:ln>
        </p:spPr>
        <p:style>
          <a:lnRef idx="0">
            <a:schemeClr val="accent1"/>
          </a:lnRef>
          <a:fillRef idx="3">
            <a:schemeClr val="accent1"/>
          </a:fillRef>
          <a:effectRef idx="3">
            <a:schemeClr val="accent1"/>
          </a:effectRef>
          <a:fontRef idx="minor">
            <a:schemeClr val="lt1"/>
          </a:fontRef>
        </p:style>
        <p:txBody>
          <a:bodyPr rtlCol="0" anchor="ctr">
            <a:prstTxWarp prst="textNoShape">
              <a:avLst/>
            </a:prstTxWarp>
          </a:bodyPr>
          <a:lstStyle/>
          <a:p>
            <a:pPr algn="ctr"/>
            <a:endParaRPr lang="en-US"/>
          </a:p>
        </p:txBody>
      </p:sp>
    </p:spTree>
    <p:extLst>
      <p:ext uri="{BB962C8B-B14F-4D97-AF65-F5344CB8AC3E}">
        <p14:creationId xmlns:p14="http://schemas.microsoft.com/office/powerpoint/2010/main" val="297730374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5-06 at 3.17.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9" y="1284025"/>
            <a:ext cx="4155943" cy="3852419"/>
          </a:xfrm>
          <a:prstGeom prst="rect">
            <a:avLst/>
          </a:prstGeom>
        </p:spPr>
      </p:pic>
      <p:grpSp>
        <p:nvGrpSpPr>
          <p:cNvPr id="5" name="Group 4"/>
          <p:cNvGrpSpPr/>
          <p:nvPr/>
        </p:nvGrpSpPr>
        <p:grpSpPr>
          <a:xfrm>
            <a:off x="4060459" y="2642503"/>
            <a:ext cx="4784400" cy="638416"/>
            <a:chOff x="5327446" y="5164963"/>
            <a:chExt cx="3098421" cy="865009"/>
          </a:xfrm>
        </p:grpSpPr>
        <p:grpSp>
          <p:nvGrpSpPr>
            <p:cNvPr id="7" name="Group 6"/>
            <p:cNvGrpSpPr/>
            <p:nvPr/>
          </p:nvGrpSpPr>
          <p:grpSpPr>
            <a:xfrm>
              <a:off x="7444089" y="5170761"/>
              <a:ext cx="974221" cy="405800"/>
              <a:chOff x="7266714" y="3300557"/>
              <a:chExt cx="974221" cy="445709"/>
            </a:xfrm>
          </p:grpSpPr>
          <p:cxnSp>
            <p:nvCxnSpPr>
              <p:cNvPr id="73" name="Straight Connector 72"/>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6381989" y="5164963"/>
              <a:ext cx="974221" cy="405800"/>
              <a:chOff x="7266714" y="3300557"/>
              <a:chExt cx="974221" cy="445709"/>
            </a:xfrm>
          </p:grpSpPr>
          <p:cxnSp>
            <p:nvCxnSpPr>
              <p:cNvPr id="61" name="Straight Connector 60"/>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5327446" y="5164963"/>
              <a:ext cx="974221" cy="405800"/>
              <a:chOff x="7266714" y="3300557"/>
              <a:chExt cx="974221" cy="445709"/>
            </a:xfrm>
          </p:grpSpPr>
          <p:cxnSp>
            <p:nvCxnSpPr>
              <p:cNvPr id="49" name="Straight Connector 48"/>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7451646" y="5624172"/>
              <a:ext cx="974221" cy="405800"/>
              <a:chOff x="7266714" y="3300557"/>
              <a:chExt cx="974221" cy="445709"/>
            </a:xfrm>
          </p:grpSpPr>
          <p:cxnSp>
            <p:nvCxnSpPr>
              <p:cNvPr id="37" name="Straight Connector 36"/>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6389546" y="5618374"/>
              <a:ext cx="974221" cy="405800"/>
              <a:chOff x="7266714" y="3300557"/>
              <a:chExt cx="974221" cy="445709"/>
            </a:xfrm>
          </p:grpSpPr>
          <p:cxnSp>
            <p:nvCxnSpPr>
              <p:cNvPr id="25" name="Straight Connector 24"/>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5335003" y="5618374"/>
              <a:ext cx="974221" cy="405800"/>
              <a:chOff x="7266714" y="3300557"/>
              <a:chExt cx="974221" cy="445709"/>
            </a:xfrm>
          </p:grpSpPr>
          <p:cxnSp>
            <p:nvCxnSpPr>
              <p:cNvPr id="13" name="Straight Connector 12"/>
              <p:cNvCxnSpPr/>
              <p:nvPr/>
            </p:nvCxnSpPr>
            <p:spPr>
              <a:xfrm>
                <a:off x="814550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23337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969746"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8057625"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793988"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81867"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618230"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06109"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442472"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530351"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266714"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354593" y="3300557"/>
                <a:ext cx="7557" cy="445709"/>
              </a:xfrm>
              <a:prstGeom prst="line">
                <a:avLst/>
              </a:prstGeom>
              <a:ln w="6350">
                <a:solidFill>
                  <a:schemeClr val="tx1">
                    <a:lumMod val="65000"/>
                    <a:lumOff val="35000"/>
                  </a:schemeClr>
                </a:solidFill>
                <a:tailEnd type="none" w="lg" len="lg"/>
              </a:ln>
              <a:effectLst/>
            </p:spPr>
            <p:style>
              <a:lnRef idx="2">
                <a:schemeClr val="accent1"/>
              </a:lnRef>
              <a:fillRef idx="0">
                <a:schemeClr val="accent1"/>
              </a:fillRef>
              <a:effectRef idx="1">
                <a:schemeClr val="accent1"/>
              </a:effectRef>
              <a:fontRef idx="minor">
                <a:schemeClr val="tx1"/>
              </a:fontRef>
            </p:style>
          </p:cxnSp>
        </p:grpSp>
      </p:grpSp>
      <p:sp>
        <p:nvSpPr>
          <p:cNvPr id="86" name="Rectangle 85"/>
          <p:cNvSpPr/>
          <p:nvPr/>
        </p:nvSpPr>
        <p:spPr>
          <a:xfrm>
            <a:off x="7781337" y="3452281"/>
            <a:ext cx="1091451" cy="246221"/>
          </a:xfrm>
          <a:prstGeom prst="rect">
            <a:avLst/>
          </a:prstGeom>
          <a:solidFill>
            <a:schemeClr val="bg1"/>
          </a:solidFill>
        </p:spPr>
        <p:txBody>
          <a:bodyPr wrap="square" lIns="0" tIns="0" rIns="0" bIns="0">
            <a:spAutoFit/>
          </a:bodyPr>
          <a:lstStyle/>
          <a:p>
            <a:pPr algn="r"/>
            <a:r>
              <a:rPr lang="en-US" sz="1600" b="1" dirty="0" smtClean="0">
                <a:solidFill>
                  <a:schemeClr val="tx1">
                    <a:lumMod val="50000"/>
                    <a:lumOff val="50000"/>
                  </a:schemeClr>
                </a:solidFill>
                <a:latin typeface="Century Gothic"/>
              </a:rPr>
              <a:t>100-200</a:t>
            </a:r>
            <a:endParaRPr lang="en-US" sz="1600" dirty="0">
              <a:solidFill>
                <a:schemeClr val="tx1">
                  <a:lumMod val="50000"/>
                  <a:lumOff val="50000"/>
                </a:schemeClr>
              </a:solidFill>
            </a:endParaRPr>
          </a:p>
        </p:txBody>
      </p:sp>
      <p:sp>
        <p:nvSpPr>
          <p:cNvPr id="87" name="Rectangle 86"/>
          <p:cNvSpPr/>
          <p:nvPr/>
        </p:nvSpPr>
        <p:spPr>
          <a:xfrm>
            <a:off x="6505122" y="3749031"/>
            <a:ext cx="2362280" cy="215444"/>
          </a:xfrm>
          <a:prstGeom prst="rect">
            <a:avLst/>
          </a:prstGeom>
          <a:solidFill>
            <a:schemeClr val="bg1"/>
          </a:solidFill>
        </p:spPr>
        <p:txBody>
          <a:bodyPr wrap="square" lIns="0" tIns="0" rIns="0" bIns="0">
            <a:spAutoFit/>
          </a:bodyPr>
          <a:lstStyle/>
          <a:p>
            <a:pPr algn="r"/>
            <a:r>
              <a:rPr lang="en-US" sz="1400" b="1" i="1" dirty="0" smtClean="0">
                <a:solidFill>
                  <a:srgbClr val="336699"/>
                </a:solidFill>
                <a:latin typeface="Century Gothic"/>
              </a:rPr>
              <a:t>Cycle Time: Minutes-Hours</a:t>
            </a:r>
            <a:endParaRPr lang="en-US" sz="1400" i="1" dirty="0">
              <a:solidFill>
                <a:srgbClr val="336699"/>
              </a:solidFill>
            </a:endParaRPr>
          </a:p>
        </p:txBody>
      </p:sp>
      <p:pic>
        <p:nvPicPr>
          <p:cNvPr id="2" name="Picture 1" descr="Screen Shot 2015-06-23 at 5.01.24 PM.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grpSp>
        <p:nvGrpSpPr>
          <p:cNvPr id="89" name="Group 88"/>
          <p:cNvGrpSpPr/>
          <p:nvPr/>
        </p:nvGrpSpPr>
        <p:grpSpPr>
          <a:xfrm>
            <a:off x="146198" y="6380916"/>
            <a:ext cx="1708954" cy="321845"/>
            <a:chOff x="7435045" y="98778"/>
            <a:chExt cx="1708954" cy="321845"/>
          </a:xfrm>
        </p:grpSpPr>
        <p:pic>
          <p:nvPicPr>
            <p:cNvPr id="90" name="Picture 89"/>
            <p:cNvPicPr>
              <a:picLocks noChangeAspect="1"/>
            </p:cNvPicPr>
            <p:nvPr/>
          </p:nvPicPr>
          <p:blipFill>
            <a:blip r:embed="rId5"/>
            <a:stretch>
              <a:fillRect/>
            </a:stretch>
          </p:blipFill>
          <p:spPr>
            <a:xfrm>
              <a:off x="7435045" y="173575"/>
              <a:ext cx="247048" cy="247048"/>
            </a:xfrm>
            <a:prstGeom prst="rect">
              <a:avLst/>
            </a:prstGeom>
          </p:spPr>
        </p:pic>
        <p:sp>
          <p:nvSpPr>
            <p:cNvPr id="91" name="TextBox 90"/>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
        <p:nvSpPr>
          <p:cNvPr id="3" name="Title 2"/>
          <p:cNvSpPr>
            <a:spLocks noGrp="1"/>
          </p:cNvSpPr>
          <p:nvPr>
            <p:ph type="title"/>
          </p:nvPr>
        </p:nvSpPr>
        <p:spPr/>
        <p:txBody>
          <a:bodyPr/>
          <a:lstStyle/>
          <a:p>
            <a:r>
              <a:rPr lang="en-US" dirty="0" smtClean="0"/>
              <a:t>Oh, DevOps…</a:t>
            </a:r>
            <a:endParaRPr lang="en-US" dirty="0"/>
          </a:p>
        </p:txBody>
      </p:sp>
    </p:spTree>
    <p:extLst>
      <p:ext uri="{BB962C8B-B14F-4D97-AF65-F5344CB8AC3E}">
        <p14:creationId xmlns:p14="http://schemas.microsoft.com/office/powerpoint/2010/main" val="41295293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06976" y="352789"/>
            <a:ext cx="7632701" cy="3270251"/>
          </a:xfrm>
        </p:spPr>
        <p:txBody>
          <a:bodyPr/>
          <a:lstStyle/>
          <a:p>
            <a:pPr algn="ctr"/>
            <a:r>
              <a:rPr lang="en-US" sz="3200" dirty="0">
                <a:latin typeface="Avenir Black"/>
                <a:cs typeface="Avenir Black"/>
              </a:rPr>
              <a:t>Polling </a:t>
            </a:r>
            <a:r>
              <a:rPr lang="en-US" sz="3200" dirty="0" smtClean="0">
                <a:latin typeface="Avenir Black"/>
                <a:cs typeface="Avenir Black"/>
              </a:rPr>
              <a:t>Question </a:t>
            </a:r>
            <a:endParaRPr lang="en-US" sz="3200" dirty="0">
              <a:latin typeface="Avenir Black"/>
              <a:cs typeface="Avenir Black"/>
            </a:endParaRPr>
          </a:p>
          <a:p>
            <a:pPr algn="ctr"/>
            <a:endParaRPr lang="en-US" sz="1100" dirty="0">
              <a:latin typeface="Avenir Book"/>
              <a:cs typeface="Avenir Book"/>
            </a:endParaRPr>
          </a:p>
          <a:p>
            <a:pPr algn="ctr"/>
            <a:r>
              <a:rPr lang="en-US" sz="3200" cap="none" dirty="0" smtClean="0">
                <a:latin typeface="Avenir Book"/>
                <a:cs typeface="Avenir Book"/>
              </a:rPr>
              <a:t>What percent of organizations do not have a policy</a:t>
            </a:r>
            <a:r>
              <a:rPr lang="en-US" sz="3200" cap="none" dirty="0">
                <a:latin typeface="Avenir Book"/>
                <a:cs typeface="Avenir Book"/>
              </a:rPr>
              <a:t> </a:t>
            </a:r>
            <a:r>
              <a:rPr lang="en-US" sz="3200" cap="none" dirty="0" smtClean="0">
                <a:latin typeface="Avenir Book"/>
                <a:cs typeface="Avenir Book"/>
              </a:rPr>
              <a:t>governing quality and integrity of components?</a:t>
            </a:r>
          </a:p>
          <a:p>
            <a:endParaRPr lang="en-US" sz="3200" dirty="0">
              <a:latin typeface="Avenir Book"/>
              <a:cs typeface="Avenir Book"/>
            </a:endParaRPr>
          </a:p>
        </p:txBody>
      </p:sp>
      <p:sp>
        <p:nvSpPr>
          <p:cNvPr id="3" name="Slide Number Placeholder 2"/>
          <p:cNvSpPr>
            <a:spLocks noGrp="1"/>
          </p:cNvSpPr>
          <p:nvPr>
            <p:ph type="sldNum" sz="quarter" idx="4294967295"/>
          </p:nvPr>
        </p:nvSpPr>
        <p:spPr>
          <a:xfrm>
            <a:off x="6" y="6365876"/>
            <a:ext cx="517525" cy="365125"/>
          </a:xfrm>
        </p:spPr>
        <p:txBody>
          <a:bodyPr/>
          <a:lstStyle/>
          <a:p>
            <a:fld id="{133CF2A4-CAF6-4D4D-9789-110A2B05844D}" type="slidenum">
              <a:rPr lang="en-US" smtClean="0"/>
              <a:pPr/>
              <a:t>37</a:t>
            </a:fld>
            <a:endParaRPr lang="en-US"/>
          </a:p>
        </p:txBody>
      </p:sp>
      <p:sp>
        <p:nvSpPr>
          <p:cNvPr id="7" name="Text Placeholder 5"/>
          <p:cNvSpPr txBox="1">
            <a:spLocks/>
          </p:cNvSpPr>
          <p:nvPr/>
        </p:nvSpPr>
        <p:spPr bwMode="auto">
          <a:xfrm>
            <a:off x="859376" y="3231457"/>
            <a:ext cx="7632701" cy="208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b" anchorCtr="0" compatLnSpc="1">
            <a:prstTxWarp prst="textNoShape">
              <a:avLst/>
            </a:prstTxWarp>
            <a:noAutofit/>
          </a:bodyPr>
          <a:lstStyle>
            <a:lvl1pPr marL="0" indent="0" algn="l" defTabSz="457200" rtl="0" eaLnBrk="1" fontAlgn="base" hangingPunct="1">
              <a:spcBef>
                <a:spcPct val="20000"/>
              </a:spcBef>
              <a:spcAft>
                <a:spcPct val="0"/>
              </a:spcAft>
              <a:buFontTx/>
              <a:buNone/>
              <a:defRPr sz="3600" b="1" i="0" kern="1200" cap="all" baseline="0">
                <a:solidFill>
                  <a:schemeClr val="bg1"/>
                </a:solidFill>
                <a:latin typeface="Calibri"/>
                <a:ea typeface="ＭＳ Ｐゴシック" charset="0"/>
                <a:cs typeface="Calibri"/>
              </a:defRPr>
            </a:lvl1pPr>
            <a:lvl2pPr marL="457200" indent="0" algn="r" defTabSz="457200" rtl="0" eaLnBrk="1" fontAlgn="base" hangingPunct="1">
              <a:spcBef>
                <a:spcPct val="20000"/>
              </a:spcBef>
              <a:spcAft>
                <a:spcPct val="0"/>
              </a:spcAft>
              <a:buClr>
                <a:schemeClr val="accent1"/>
              </a:buClr>
              <a:buFontTx/>
              <a:buNone/>
              <a:defRPr sz="1400" b="0" i="0" kern="1200" baseline="0">
                <a:solidFill>
                  <a:schemeClr val="bg1">
                    <a:lumMod val="85000"/>
                  </a:schemeClr>
                </a:solidFill>
                <a:latin typeface="Calibri"/>
                <a:ea typeface="ＭＳ Ｐゴシック" charset="0"/>
                <a:cs typeface="Calibri"/>
              </a:defRPr>
            </a:lvl2pPr>
            <a:lvl3pPr marL="914400" indent="0" algn="r" defTabSz="457200" rtl="0" eaLnBrk="1" fontAlgn="base" hangingPunct="1">
              <a:spcBef>
                <a:spcPct val="20000"/>
              </a:spcBef>
              <a:spcAft>
                <a:spcPct val="0"/>
              </a:spcAft>
              <a:buFontTx/>
              <a:buNone/>
              <a:defRPr sz="1400" b="0" i="0" kern="1200" baseline="0">
                <a:solidFill>
                  <a:schemeClr val="bg1">
                    <a:lumMod val="85000"/>
                  </a:schemeClr>
                </a:solidFill>
                <a:latin typeface="Calibri"/>
                <a:ea typeface="ＭＳ Ｐゴシック" charset="0"/>
                <a:cs typeface="Calibri"/>
              </a:defRPr>
            </a:lvl3pPr>
            <a:lvl4pPr marL="1371600" indent="0" algn="r" defTabSz="457200" rtl="0" eaLnBrk="1" fontAlgn="base" hangingPunct="1">
              <a:spcBef>
                <a:spcPct val="20000"/>
              </a:spcBef>
              <a:spcAft>
                <a:spcPct val="0"/>
              </a:spcAft>
              <a:buClr>
                <a:schemeClr val="accent4"/>
              </a:buClr>
              <a:buFontTx/>
              <a:buNone/>
              <a:defRPr sz="1400" b="0" i="0" kern="1200" baseline="0">
                <a:solidFill>
                  <a:schemeClr val="bg1">
                    <a:lumMod val="85000"/>
                  </a:schemeClr>
                </a:solidFill>
                <a:latin typeface="Calibri"/>
                <a:ea typeface="ＭＳ Ｐゴシック" charset="0"/>
                <a:cs typeface="Calibri"/>
              </a:defRPr>
            </a:lvl4pPr>
            <a:lvl5pPr marL="1828800" indent="0" algn="r" defTabSz="457200" rtl="0" eaLnBrk="1" fontAlgn="base" hangingPunct="1">
              <a:spcBef>
                <a:spcPct val="20000"/>
              </a:spcBef>
              <a:spcAft>
                <a:spcPct val="0"/>
              </a:spcAft>
              <a:buFontTx/>
              <a:buNone/>
              <a:defRPr sz="1400" kern="1200" baseline="0">
                <a:solidFill>
                  <a:schemeClr val="bg1">
                    <a:lumMod val="85000"/>
                  </a:schemeClr>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42950" indent="-742950" algn="ctr">
              <a:buAutoNum type="alphaLcPeriod"/>
            </a:pPr>
            <a:r>
              <a:rPr lang="en-US" sz="3200" dirty="0" smtClean="0">
                <a:latin typeface="Avenir Book"/>
                <a:cs typeface="Avenir Book"/>
              </a:rPr>
              <a:t>25%</a:t>
            </a:r>
          </a:p>
          <a:p>
            <a:pPr marL="742950" indent="-742950" algn="ctr">
              <a:buAutoNum type="alphaLcPeriod"/>
            </a:pPr>
            <a:r>
              <a:rPr lang="en-US" sz="3200" dirty="0" smtClean="0">
                <a:latin typeface="Avenir Book"/>
                <a:cs typeface="Avenir Book"/>
              </a:rPr>
              <a:t>55%</a:t>
            </a:r>
          </a:p>
          <a:p>
            <a:pPr marL="742950" indent="-742950" algn="ctr">
              <a:buAutoNum type="alphaLcPeriod"/>
            </a:pPr>
            <a:r>
              <a:rPr lang="en-US" sz="3200" dirty="0" smtClean="0">
                <a:latin typeface="Avenir Book"/>
                <a:cs typeface="Avenir Book"/>
              </a:rPr>
              <a:t>95%</a:t>
            </a:r>
            <a:endParaRPr lang="en-US" sz="3200" dirty="0">
              <a:latin typeface="Avenir Book"/>
              <a:cs typeface="Avenir Book"/>
            </a:endParaRPr>
          </a:p>
        </p:txBody>
      </p:sp>
    </p:spTree>
    <p:extLst>
      <p:ext uri="{BB962C8B-B14F-4D97-AF65-F5344CB8AC3E}">
        <p14:creationId xmlns:p14="http://schemas.microsoft.com/office/powerpoint/2010/main" val="2515629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Q: </a:t>
            </a:r>
            <a:r>
              <a:rPr lang="en-US" dirty="0"/>
              <a:t>Does your organization have an open source policy?</a:t>
            </a:r>
          </a:p>
        </p:txBody>
      </p:sp>
      <p:sp>
        <p:nvSpPr>
          <p:cNvPr id="4" name="Text Placeholder 3"/>
          <p:cNvSpPr>
            <a:spLocks noGrp="1"/>
          </p:cNvSpPr>
          <p:nvPr>
            <p:ph type="body" sz="quarter" idx="10"/>
          </p:nvPr>
        </p:nvSpPr>
        <p:spPr>
          <a:xfrm>
            <a:off x="457200" y="646184"/>
            <a:ext cx="8210550" cy="555625"/>
          </a:xfrm>
        </p:spPr>
        <p:txBody>
          <a:bodyPr/>
          <a:lstStyle/>
          <a:p>
            <a:r>
              <a:rPr lang="en-US" dirty="0" smtClean="0"/>
              <a:t>Half of organizations continue to run without an open source policy. </a:t>
            </a:r>
            <a:endParaRPr lang="en-US" dirty="0"/>
          </a:p>
        </p:txBody>
      </p:sp>
      <p:sp>
        <p:nvSpPr>
          <p:cNvPr id="5" name="Text Placeholder 4"/>
          <p:cNvSpPr>
            <a:spLocks noGrp="1"/>
          </p:cNvSpPr>
          <p:nvPr>
            <p:ph type="body" sz="quarter" idx="11"/>
          </p:nvPr>
        </p:nvSpPr>
        <p:spPr>
          <a:xfrm>
            <a:off x="2281529" y="6327003"/>
            <a:ext cx="4798572" cy="159376"/>
          </a:xfrm>
        </p:spPr>
        <p:txBody>
          <a:bodyPr/>
          <a:lstStyle/>
          <a:p>
            <a:r>
              <a:rPr lang="en-US" dirty="0">
                <a:solidFill>
                  <a:srgbClr val="BFBFBF"/>
                </a:solidFill>
              </a:rPr>
              <a:t>Source: </a:t>
            </a:r>
            <a:r>
              <a:rPr lang="en-US" dirty="0" smtClean="0">
                <a:solidFill>
                  <a:srgbClr val="BFBFBF"/>
                </a:solidFill>
              </a:rPr>
              <a:t>2012, 2013, 2014 </a:t>
            </a:r>
            <a:r>
              <a:rPr lang="en-US" dirty="0">
                <a:solidFill>
                  <a:schemeClr val="bg1">
                    <a:lumMod val="65000"/>
                  </a:schemeClr>
                </a:solidFill>
              </a:rPr>
              <a:t>Sonatype Open </a:t>
            </a:r>
            <a:r>
              <a:rPr lang="en-US" dirty="0" smtClean="0">
                <a:solidFill>
                  <a:schemeClr val="bg1">
                    <a:lumMod val="65000"/>
                  </a:schemeClr>
                </a:solidFill>
              </a:rPr>
              <a:t>Source Development </a:t>
            </a:r>
            <a:r>
              <a:rPr lang="en-US" dirty="0">
                <a:solidFill>
                  <a:schemeClr val="bg1">
                    <a:lumMod val="65000"/>
                  </a:schemeClr>
                </a:solidFill>
              </a:rPr>
              <a:t>and Application Security Survey</a:t>
            </a:r>
          </a:p>
        </p:txBody>
      </p:sp>
      <p:pic>
        <p:nvPicPr>
          <p:cNvPr id="6" name="Picture 5" descr="have-oss-policy.png"/>
          <p:cNvPicPr>
            <a:picLocks noChangeAspect="1"/>
          </p:cNvPicPr>
          <p:nvPr/>
        </p:nvPicPr>
        <p:blipFill rotWithShape="1">
          <a:blip r:embed="rId2">
            <a:extLst>
              <a:ext uri="{28A0092B-C50C-407E-A947-70E740481C1C}">
                <a14:useLocalDpi xmlns:a14="http://schemas.microsoft.com/office/drawing/2010/main" val="0"/>
              </a:ext>
            </a:extLst>
          </a:blip>
          <a:srcRect l="12346" t="12889" r="17079" b="14065"/>
          <a:stretch/>
        </p:blipFill>
        <p:spPr>
          <a:xfrm>
            <a:off x="1862671" y="2212804"/>
            <a:ext cx="5428075" cy="3932584"/>
          </a:xfrm>
          <a:prstGeom prst="rect">
            <a:avLst/>
          </a:prstGeom>
        </p:spPr>
      </p:pic>
      <p:grpSp>
        <p:nvGrpSpPr>
          <p:cNvPr id="10" name="Group 9"/>
          <p:cNvGrpSpPr/>
          <p:nvPr/>
        </p:nvGrpSpPr>
        <p:grpSpPr>
          <a:xfrm>
            <a:off x="153711" y="6340516"/>
            <a:ext cx="1708954" cy="321845"/>
            <a:chOff x="7435045" y="98778"/>
            <a:chExt cx="1708954" cy="321845"/>
          </a:xfrm>
        </p:grpSpPr>
        <p:pic>
          <p:nvPicPr>
            <p:cNvPr id="11" name="Picture 10"/>
            <p:cNvPicPr>
              <a:picLocks noChangeAspect="1"/>
            </p:cNvPicPr>
            <p:nvPr/>
          </p:nvPicPr>
          <p:blipFill>
            <a:blip r:embed="rId3"/>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6" name="Picture 15" descr="Screen Shot 2015-06-23 at 5.01.24 PM.png"/>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spTree>
    <p:extLst>
      <p:ext uri="{BB962C8B-B14F-4D97-AF65-F5344CB8AC3E}">
        <p14:creationId xmlns:p14="http://schemas.microsoft.com/office/powerpoint/2010/main" val="6538965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3596034" y="2227083"/>
            <a:ext cx="5402386" cy="457200"/>
          </a:xfrm>
          <a:prstGeom prst="rect">
            <a:avLst/>
          </a:prstGeom>
          <a:noFill/>
        </p:spPr>
        <p:txBody>
          <a:bodyPr wrap="square" lIns="0" rIns="0" rtlCol="0">
            <a:noAutofit/>
          </a:bodyPr>
          <a:lstStyle/>
          <a:p>
            <a:pPr algn="ctr"/>
            <a:r>
              <a:rPr lang="en-US" sz="4400" b="1" i="1" dirty="0" smtClean="0">
                <a:solidFill>
                  <a:srgbClr val="336699"/>
                </a:solidFill>
                <a:latin typeface="Calibri"/>
                <a:cs typeface="Calibri"/>
              </a:rPr>
              <a:t>If it does not fit,</a:t>
            </a:r>
          </a:p>
          <a:p>
            <a:pPr algn="ctr"/>
            <a:r>
              <a:rPr lang="en-US" sz="4400" b="1" i="1" dirty="0">
                <a:solidFill>
                  <a:srgbClr val="336699"/>
                </a:solidFill>
                <a:latin typeface="Calibri"/>
                <a:cs typeface="Calibri"/>
              </a:rPr>
              <a:t>i</a:t>
            </a:r>
            <a:r>
              <a:rPr lang="en-US" sz="4400" b="1" i="1" dirty="0" smtClean="0">
                <a:solidFill>
                  <a:srgbClr val="336699"/>
                </a:solidFill>
                <a:latin typeface="Calibri"/>
                <a:cs typeface="Calibri"/>
              </a:rPr>
              <a:t>t does not get done.</a:t>
            </a:r>
          </a:p>
        </p:txBody>
      </p:sp>
      <p:pic>
        <p:nvPicPr>
          <p:cNvPr id="6" name="Picture 5" descr="Screen Shot 2015-05-06 at 3.17.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32" y="1561624"/>
            <a:ext cx="3420863" cy="3171025"/>
          </a:xfrm>
          <a:prstGeom prst="rect">
            <a:avLst/>
          </a:prstGeom>
        </p:spPr>
      </p:pic>
      <p:grpSp>
        <p:nvGrpSpPr>
          <p:cNvPr id="12" name="Group 11"/>
          <p:cNvGrpSpPr/>
          <p:nvPr/>
        </p:nvGrpSpPr>
        <p:grpSpPr>
          <a:xfrm>
            <a:off x="190500" y="6380916"/>
            <a:ext cx="1708954" cy="321845"/>
            <a:chOff x="7435045" y="98778"/>
            <a:chExt cx="1708954" cy="321845"/>
          </a:xfrm>
        </p:grpSpPr>
        <p:pic>
          <p:nvPicPr>
            <p:cNvPr id="13" name="Picture 12"/>
            <p:cNvPicPr>
              <a:picLocks noChangeAspect="1"/>
            </p:cNvPicPr>
            <p:nvPr/>
          </p:nvPicPr>
          <p:blipFill>
            <a:blip r:embed="rId4"/>
            <a:stretch>
              <a:fillRect/>
            </a:stretch>
          </p:blipFill>
          <p:spPr>
            <a:xfrm>
              <a:off x="7435045" y="173575"/>
              <a:ext cx="247048" cy="247048"/>
            </a:xfrm>
            <a:prstGeom prst="rect">
              <a:avLst/>
            </a:prstGeom>
          </p:spPr>
        </p:pic>
        <p:sp>
          <p:nvSpPr>
            <p:cNvPr id="14" name="TextBox 13"/>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5" name="Picture 14" descr="Screen Shot 2015-06-23 at 5.01.24 PM.png"/>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spTree>
    <p:extLst>
      <p:ext uri="{BB962C8B-B14F-4D97-AF65-F5344CB8AC3E}">
        <p14:creationId xmlns:p14="http://schemas.microsoft.com/office/powerpoint/2010/main" val="4217641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wavesurfing2.jpg"/>
          <p:cNvPicPr>
            <a:picLocks noChangeAspect="1"/>
          </p:cNvPicPr>
          <p:nvPr/>
        </p:nvPicPr>
        <p:blipFill rotWithShape="1">
          <a:blip r:embed="rId3">
            <a:extLst>
              <a:ext uri="{28A0092B-C50C-407E-A947-70E740481C1C}">
                <a14:useLocalDpi xmlns:a14="http://schemas.microsoft.com/office/drawing/2010/main" val="0"/>
              </a:ext>
            </a:extLst>
          </a:blip>
          <a:srcRect b="8854"/>
          <a:stretch/>
        </p:blipFill>
        <p:spPr>
          <a:xfrm>
            <a:off x="0" y="0"/>
            <a:ext cx="9144000" cy="6250797"/>
          </a:xfrm>
          <a:prstGeom prst="rect">
            <a:avLst/>
          </a:prstGeom>
        </p:spPr>
      </p:pic>
      <p:sp>
        <p:nvSpPr>
          <p:cNvPr id="2" name="Slide Number Placeholder 1"/>
          <p:cNvSpPr>
            <a:spLocks noGrp="1"/>
          </p:cNvSpPr>
          <p:nvPr>
            <p:ph type="sldNum" sz="quarter" idx="4"/>
          </p:nvPr>
        </p:nvSpPr>
        <p:spPr/>
        <p:txBody>
          <a:bodyPr/>
          <a:lstStyle/>
          <a:p>
            <a:fld id="{133CF2A4-CAF6-4D4D-9789-110A2B05844D}" type="slidenum">
              <a:rPr lang="en-US" smtClean="0"/>
              <a:pPr/>
              <a:t>4</a:t>
            </a:fld>
            <a:endParaRPr lang="en-US"/>
          </a:p>
        </p:txBody>
      </p:sp>
      <p:sp>
        <p:nvSpPr>
          <p:cNvPr id="3" name="TextBox 2"/>
          <p:cNvSpPr txBox="1"/>
          <p:nvPr/>
        </p:nvSpPr>
        <p:spPr>
          <a:xfrm>
            <a:off x="5585350" y="2786351"/>
            <a:ext cx="3349050" cy="949333"/>
          </a:xfrm>
          <a:prstGeom prst="rect">
            <a:avLst/>
          </a:prstGeom>
          <a:noFill/>
        </p:spPr>
        <p:txBody>
          <a:bodyPr wrap="none" lIns="0" rIns="0" rtlCol="0">
            <a:noAutofit/>
          </a:bodyPr>
          <a:lstStyle/>
          <a:p>
            <a:pPr algn="ctr"/>
            <a:r>
              <a:rPr lang="en-US" sz="2400" b="1" dirty="0" smtClean="0">
                <a:solidFill>
                  <a:schemeClr val="accent5"/>
                </a:solidFill>
                <a:latin typeface="Avenir Black"/>
                <a:cs typeface="Avenir Black"/>
              </a:rPr>
              <a:t>HIGH PERFORMERS</a:t>
            </a:r>
          </a:p>
          <a:p>
            <a:pPr algn="ctr"/>
            <a:r>
              <a:rPr lang="en-US" dirty="0" smtClean="0">
                <a:solidFill>
                  <a:schemeClr val="accent5"/>
                </a:solidFill>
                <a:latin typeface="Avenir Book"/>
                <a:cs typeface="Avenir Book"/>
              </a:rPr>
              <a:t>Where do they come from?</a:t>
            </a:r>
          </a:p>
        </p:txBody>
      </p:sp>
    </p:spTree>
    <p:extLst>
      <p:ext uri="{BB962C8B-B14F-4D97-AF65-F5344CB8AC3E}">
        <p14:creationId xmlns:p14="http://schemas.microsoft.com/office/powerpoint/2010/main" val="318171023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91510264"/>
              </p:ext>
            </p:extLst>
          </p:nvPr>
        </p:nvGraphicFramePr>
        <p:xfrm>
          <a:off x="609760" y="1989948"/>
          <a:ext cx="8121880" cy="2649317"/>
        </p:xfrm>
        <a:graphic>
          <a:graphicData uri="http://schemas.openxmlformats.org/drawingml/2006/table">
            <a:tbl>
              <a:tblPr firstRow="1" bandRow="1">
                <a:tableStyleId>{B301B821-A1FF-4177-AEE7-76D212191A09}</a:tableStyleId>
              </a:tblPr>
              <a:tblGrid>
                <a:gridCol w="2030470"/>
                <a:gridCol w="2030470"/>
                <a:gridCol w="2030470"/>
                <a:gridCol w="2030470"/>
              </a:tblGrid>
              <a:tr h="609141">
                <a:tc>
                  <a:txBody>
                    <a:bodyPr/>
                    <a:lstStyle/>
                    <a:p>
                      <a:pPr algn="ctr"/>
                      <a:r>
                        <a:rPr lang="en-US" sz="2000" dirty="0" smtClean="0"/>
                        <a:t>Orders</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gridSpan="3">
                  <a:txBody>
                    <a:bodyPr/>
                    <a:lstStyle/>
                    <a:p>
                      <a:pPr algn="ctr"/>
                      <a:r>
                        <a:rPr lang="en-US" sz="2000" dirty="0" smtClean="0"/>
                        <a:t>Quality Control</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r>
              <a:tr h="1422575">
                <a:tc>
                  <a:txBody>
                    <a:bodyPr/>
                    <a:lstStyle/>
                    <a:p>
                      <a:pPr algn="ctr"/>
                      <a:r>
                        <a:rPr lang="en-US" sz="2000" dirty="0" smtClean="0"/>
                        <a:t>Average downloads</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BFBF"/>
                    </a:solidFill>
                  </a:tcPr>
                </a:tc>
                <a:tc>
                  <a:txBody>
                    <a:bodyPr/>
                    <a:lstStyle/>
                    <a:p>
                      <a:pPr algn="ctr"/>
                      <a:r>
                        <a:rPr lang="en-US" sz="2000" dirty="0" smtClean="0"/>
                        <a:t># with know</a:t>
                      </a:r>
                      <a:r>
                        <a:rPr lang="en-US" sz="2000" baseline="0" dirty="0" smtClean="0"/>
                        <a:t>n vulnerabilities</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 with know</a:t>
                      </a:r>
                      <a:r>
                        <a:rPr lang="en-US" sz="2000" baseline="0" dirty="0" smtClean="0"/>
                        <a:t>n vulnerabilities</a:t>
                      </a:r>
                      <a:endParaRPr lang="en-US" sz="2000" dirty="0" smtClean="0"/>
                    </a:p>
                    <a:p>
                      <a:pPr algn="ct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smtClean="0"/>
                        <a:t>%</a:t>
                      </a:r>
                      <a:r>
                        <a:rPr lang="en-US" sz="2000" baseline="0" dirty="0" smtClean="0"/>
                        <a:t> k</a:t>
                      </a:r>
                      <a:r>
                        <a:rPr lang="en-US" sz="2000" dirty="0" smtClean="0"/>
                        <a:t>nown vulnerabilities</a:t>
                      </a:r>
                      <a:r>
                        <a:rPr lang="en-US" sz="2000" baseline="0" dirty="0" smtClean="0"/>
                        <a:t> (2013 or older)</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17601">
                <a:tc>
                  <a:txBody>
                    <a:bodyPr/>
                    <a:lstStyle/>
                    <a:p>
                      <a:pPr algn="ctr"/>
                      <a:r>
                        <a:rPr lang="en-US" sz="2000" dirty="0" smtClean="0"/>
                        <a:t>240,757</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BFBFBF"/>
                    </a:solidFill>
                  </a:tcPr>
                </a:tc>
                <a:tc>
                  <a:txBody>
                    <a:bodyPr/>
                    <a:lstStyle/>
                    <a:p>
                      <a:pPr algn="ctr"/>
                      <a:r>
                        <a:rPr lang="en-US" sz="2000" dirty="0" smtClean="0"/>
                        <a:t>15,337</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smtClean="0"/>
                        <a:t>7.5%</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smtClean="0"/>
                        <a:t>66.3%</a:t>
                      </a:r>
                      <a:endParaRPr lang="en-US" sz="2000" dirty="0"/>
                    </a:p>
                  </a:txBody>
                  <a:tcPr marL="152285" marR="152285" marT="76143" marB="7614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3" name="Title 2"/>
          <p:cNvSpPr>
            <a:spLocks noGrp="1"/>
          </p:cNvSpPr>
          <p:nvPr>
            <p:ph type="title"/>
          </p:nvPr>
        </p:nvSpPr>
        <p:spPr>
          <a:xfrm>
            <a:off x="486843" y="492145"/>
            <a:ext cx="8180917" cy="772579"/>
          </a:xfrm>
        </p:spPr>
        <p:txBody>
          <a:bodyPr/>
          <a:lstStyle/>
          <a:p>
            <a:r>
              <a:rPr lang="en-US" dirty="0" smtClean="0"/>
              <a:t>Download Volumes of Old CVEs</a:t>
            </a:r>
            <a:endParaRPr lang="en-US" dirty="0"/>
          </a:p>
        </p:txBody>
      </p:sp>
      <p:sp>
        <p:nvSpPr>
          <p:cNvPr id="2" name="Slide Number Placeholder 1"/>
          <p:cNvSpPr>
            <a:spLocks noGrp="1"/>
          </p:cNvSpPr>
          <p:nvPr>
            <p:ph type="sldNum" sz="quarter" idx="4"/>
          </p:nvPr>
        </p:nvSpPr>
        <p:spPr>
          <a:xfrm>
            <a:off x="3014442" y="6271240"/>
            <a:ext cx="3727874" cy="365125"/>
          </a:xfrm>
        </p:spPr>
        <p:txBody>
          <a:bodyPr/>
          <a:lstStyle/>
          <a:p>
            <a:r>
              <a:rPr lang="en-US" dirty="0">
                <a:solidFill>
                  <a:schemeClr val="bg1">
                    <a:lumMod val="65000"/>
                  </a:schemeClr>
                </a:solidFill>
              </a:rPr>
              <a:t>Source: 2015 State of the Software Supply Chain </a:t>
            </a:r>
            <a:r>
              <a:rPr lang="en-US" dirty="0" smtClean="0">
                <a:solidFill>
                  <a:schemeClr val="bg1">
                    <a:lumMod val="65000"/>
                  </a:schemeClr>
                </a:solidFill>
              </a:rPr>
              <a:t>Report</a:t>
            </a:r>
            <a:endParaRPr lang="en-US" dirty="0">
              <a:solidFill>
                <a:schemeClr val="bg1">
                  <a:lumMod val="65000"/>
                </a:schemeClr>
              </a:solidFill>
            </a:endParaRPr>
          </a:p>
        </p:txBody>
      </p:sp>
      <p:sp>
        <p:nvSpPr>
          <p:cNvPr id="6" name="Rectangle 5"/>
          <p:cNvSpPr/>
          <p:nvPr/>
        </p:nvSpPr>
        <p:spPr bwMode="gray">
          <a:xfrm>
            <a:off x="2525577" y="3915669"/>
            <a:ext cx="6322090" cy="839771"/>
          </a:xfrm>
          <a:prstGeom prst="rect">
            <a:avLst/>
          </a:prstGeom>
          <a:noFill/>
          <a:ln w="28575">
            <a:solidFill>
              <a:srgbClr val="FF0000"/>
            </a:solidFill>
            <a:round/>
            <a:headEnd type="triangle" w="lg" len="lg"/>
            <a:tailEnd type="triangle" w="lg" len="lg"/>
          </a:ln>
        </p:spPr>
        <p:txBody>
          <a:bodyPr rtlCol="0" anchor="ctr">
            <a:prstTxWarp prst="textNoShape">
              <a:avLst/>
            </a:prstTxWarp>
          </a:bodyPr>
          <a:lstStyle/>
          <a:p>
            <a:pPr algn="ctr"/>
            <a:endParaRPr lang="en-US"/>
          </a:p>
        </p:txBody>
      </p:sp>
      <p:grpSp>
        <p:nvGrpSpPr>
          <p:cNvPr id="13" name="Group 12"/>
          <p:cNvGrpSpPr/>
          <p:nvPr/>
        </p:nvGrpSpPr>
        <p:grpSpPr>
          <a:xfrm>
            <a:off x="190500" y="6394384"/>
            <a:ext cx="1708954" cy="321845"/>
            <a:chOff x="7435045" y="98778"/>
            <a:chExt cx="1708954" cy="321845"/>
          </a:xfrm>
        </p:grpSpPr>
        <p:pic>
          <p:nvPicPr>
            <p:cNvPr id="14" name="Picture 13"/>
            <p:cNvPicPr>
              <a:picLocks noChangeAspect="1"/>
            </p:cNvPicPr>
            <p:nvPr/>
          </p:nvPicPr>
          <p:blipFill>
            <a:blip r:embed="rId2"/>
            <a:stretch>
              <a:fillRect/>
            </a:stretch>
          </p:blipFill>
          <p:spPr>
            <a:xfrm>
              <a:off x="7435045" y="173575"/>
              <a:ext cx="247048" cy="247048"/>
            </a:xfrm>
            <a:prstGeom prst="rect">
              <a:avLst/>
            </a:prstGeom>
          </p:spPr>
        </p:pic>
        <p:sp>
          <p:nvSpPr>
            <p:cNvPr id="15" name="TextBox 14"/>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6" name="Picture 15" descr="Screen Shot 2015-06-23 at 5.01.24 PM.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spTree>
    <p:extLst>
      <p:ext uri="{BB962C8B-B14F-4D97-AF65-F5344CB8AC3E}">
        <p14:creationId xmlns:p14="http://schemas.microsoft.com/office/powerpoint/2010/main" val="72980732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55832" cy="6242136"/>
          </a:xfrm>
          <a:prstGeom prst="rect">
            <a:avLst/>
          </a:prstGeom>
          <a:solidFill>
            <a:srgbClr val="FF0000"/>
          </a:solidFill>
          <a:ln w="28575">
            <a:no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a:xfrm>
            <a:off x="2960385" y="6242136"/>
            <a:ext cx="3210278" cy="365125"/>
          </a:xfrm>
        </p:spPr>
        <p:txBody>
          <a:bodyPr/>
          <a:lstStyle/>
          <a:p>
            <a:r>
              <a:rPr lang="en-US" dirty="0">
                <a:solidFill>
                  <a:schemeClr val="bg1">
                    <a:lumMod val="65000"/>
                  </a:schemeClr>
                </a:solidFill>
              </a:rPr>
              <a:t>Source: 2015 State of the Software Supply Chain Report</a:t>
            </a:r>
          </a:p>
        </p:txBody>
      </p:sp>
      <p:sp>
        <p:nvSpPr>
          <p:cNvPr id="3" name="TextBox 2"/>
          <p:cNvSpPr txBox="1"/>
          <p:nvPr/>
        </p:nvSpPr>
        <p:spPr>
          <a:xfrm>
            <a:off x="1610226" y="1581722"/>
            <a:ext cx="5760530" cy="3754599"/>
          </a:xfrm>
          <a:prstGeom prst="rect">
            <a:avLst/>
          </a:prstGeom>
          <a:noFill/>
        </p:spPr>
        <p:txBody>
          <a:bodyPr wrap="none" lIns="0" rIns="0" rtlCol="0">
            <a:noAutofit/>
          </a:bodyPr>
          <a:lstStyle/>
          <a:p>
            <a:pPr algn="ctr">
              <a:lnSpc>
                <a:spcPct val="80000"/>
              </a:lnSpc>
            </a:pPr>
            <a:r>
              <a:rPr lang="en-US" sz="19900" b="1" dirty="0" smtClean="0">
                <a:solidFill>
                  <a:schemeClr val="tx1">
                    <a:lumMod val="75000"/>
                    <a:lumOff val="25000"/>
                  </a:schemeClr>
                </a:solidFill>
                <a:latin typeface="Arial Black"/>
                <a:cs typeface="Arial Black"/>
              </a:rPr>
              <a:t>27</a:t>
            </a:r>
            <a:endParaRPr lang="en-US" sz="23900" b="1" dirty="0" smtClean="0">
              <a:solidFill>
                <a:schemeClr val="tx1">
                  <a:lumMod val="75000"/>
                  <a:lumOff val="25000"/>
                </a:schemeClr>
              </a:solidFill>
              <a:latin typeface="Avenir Book"/>
              <a:cs typeface="Avenir Book"/>
            </a:endParaRPr>
          </a:p>
          <a:p>
            <a:pPr algn="ctr">
              <a:lnSpc>
                <a:spcPct val="80000"/>
              </a:lnSpc>
            </a:pPr>
            <a:r>
              <a:rPr lang="en-US" sz="3200" b="1" dirty="0" smtClean="0">
                <a:solidFill>
                  <a:schemeClr val="tx1">
                    <a:lumMod val="75000"/>
                    <a:lumOff val="25000"/>
                  </a:schemeClr>
                </a:solidFill>
                <a:latin typeface="Avenir Book"/>
                <a:cs typeface="Avenir Book"/>
              </a:rPr>
              <a:t>Outdated Versions Downloaded</a:t>
            </a:r>
          </a:p>
        </p:txBody>
      </p:sp>
      <p:grpSp>
        <p:nvGrpSpPr>
          <p:cNvPr id="10" name="Group 9"/>
          <p:cNvGrpSpPr/>
          <p:nvPr/>
        </p:nvGrpSpPr>
        <p:grpSpPr>
          <a:xfrm>
            <a:off x="149964" y="6405808"/>
            <a:ext cx="1708954" cy="321845"/>
            <a:chOff x="7435045" y="98778"/>
            <a:chExt cx="1708954" cy="321845"/>
          </a:xfrm>
        </p:grpSpPr>
        <p:pic>
          <p:nvPicPr>
            <p:cNvPr id="11" name="Picture 10"/>
            <p:cNvPicPr>
              <a:picLocks noChangeAspect="1"/>
            </p:cNvPicPr>
            <p:nvPr/>
          </p:nvPicPr>
          <p:blipFill>
            <a:blip r:embed="rId2"/>
            <a:stretch>
              <a:fillRect/>
            </a:stretch>
          </p:blipFill>
          <p:spPr>
            <a:xfrm>
              <a:off x="7435045" y="173575"/>
              <a:ext cx="247048" cy="247048"/>
            </a:xfrm>
            <a:prstGeom prst="rect">
              <a:avLst/>
            </a:prstGeom>
          </p:spPr>
        </p:pic>
        <p:sp>
          <p:nvSpPr>
            <p:cNvPr id="12" name="TextBox 11"/>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3" name="Picture 12" descr="Screen Shot 2015-06-23 at 5.01.24 PM.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spTree>
    <p:extLst>
      <p:ext uri="{BB962C8B-B14F-4D97-AF65-F5344CB8AC3E}">
        <p14:creationId xmlns:p14="http://schemas.microsoft.com/office/powerpoint/2010/main" val="37913229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0" y="2822094"/>
            <a:ext cx="9144000" cy="1257113"/>
          </a:xfrm>
          <a:prstGeom prst="rect">
            <a:avLst/>
          </a:prstGeom>
          <a:solidFill>
            <a:srgbClr val="17AD12"/>
          </a:solidFill>
          <a:ln w="28575">
            <a:noFill/>
            <a:round/>
            <a:headEnd type="triangle" w="lg" len="lg"/>
            <a:tailEnd type="triangle" w="lg" len="lg"/>
          </a:ln>
        </p:spPr>
        <p:txBody>
          <a:bodyPr rtlCol="0" anchor="ctr">
            <a:prstTxWarp prst="textNoShape">
              <a:avLst/>
            </a:prstTxWarp>
          </a:bodyPr>
          <a:lstStyle/>
          <a:p>
            <a:pPr algn="ctr"/>
            <a:endParaRPr lang="en-US"/>
          </a:p>
        </p:txBody>
      </p:sp>
      <p:grpSp>
        <p:nvGrpSpPr>
          <p:cNvPr id="15" name="Group 14"/>
          <p:cNvGrpSpPr/>
          <p:nvPr/>
        </p:nvGrpSpPr>
        <p:grpSpPr>
          <a:xfrm>
            <a:off x="1539792" y="4353777"/>
            <a:ext cx="6465640" cy="1798302"/>
            <a:chOff x="103797" y="187912"/>
            <a:chExt cx="8544607" cy="3103656"/>
          </a:xfrm>
        </p:grpSpPr>
        <p:pic>
          <p:nvPicPr>
            <p:cNvPr id="4" name="Picture 3"/>
            <p:cNvPicPr>
              <a:picLocks noChangeAspect="1"/>
            </p:cNvPicPr>
            <p:nvPr/>
          </p:nvPicPr>
          <p:blipFill>
            <a:blip r:embed="rId3"/>
            <a:stretch>
              <a:fillRect/>
            </a:stretch>
          </p:blipFill>
          <p:spPr>
            <a:xfrm>
              <a:off x="285934" y="187912"/>
              <a:ext cx="1886249" cy="1399475"/>
            </a:xfrm>
            <a:prstGeom prst="rect">
              <a:avLst/>
            </a:prstGeom>
          </p:spPr>
        </p:pic>
        <p:pic>
          <p:nvPicPr>
            <p:cNvPr id="5" name="Picture 4"/>
            <p:cNvPicPr>
              <a:picLocks noChangeAspect="1"/>
            </p:cNvPicPr>
            <p:nvPr/>
          </p:nvPicPr>
          <p:blipFill>
            <a:blip r:embed="rId4"/>
            <a:stretch>
              <a:fillRect/>
            </a:stretch>
          </p:blipFill>
          <p:spPr>
            <a:xfrm>
              <a:off x="2526950" y="555243"/>
              <a:ext cx="1557387" cy="1015248"/>
            </a:xfrm>
            <a:prstGeom prst="rect">
              <a:avLst/>
            </a:prstGeom>
          </p:spPr>
        </p:pic>
        <p:pic>
          <p:nvPicPr>
            <p:cNvPr id="7" name="Picture 6"/>
            <p:cNvPicPr>
              <a:picLocks noChangeAspect="1"/>
            </p:cNvPicPr>
            <p:nvPr/>
          </p:nvPicPr>
          <p:blipFill>
            <a:blip r:embed="rId5"/>
            <a:stretch>
              <a:fillRect/>
            </a:stretch>
          </p:blipFill>
          <p:spPr>
            <a:xfrm>
              <a:off x="4564746" y="428644"/>
              <a:ext cx="1428658" cy="1165702"/>
            </a:xfrm>
            <a:prstGeom prst="rect">
              <a:avLst/>
            </a:prstGeom>
          </p:spPr>
        </p:pic>
        <p:pic>
          <p:nvPicPr>
            <p:cNvPr id="10" name="Picture 9"/>
            <p:cNvPicPr>
              <a:picLocks noChangeAspect="1"/>
            </p:cNvPicPr>
            <p:nvPr/>
          </p:nvPicPr>
          <p:blipFill>
            <a:blip r:embed="rId6"/>
            <a:stretch>
              <a:fillRect/>
            </a:stretch>
          </p:blipFill>
          <p:spPr>
            <a:xfrm>
              <a:off x="2647658" y="1989280"/>
              <a:ext cx="2199713" cy="1141865"/>
            </a:xfrm>
            <a:prstGeom prst="rect">
              <a:avLst/>
            </a:prstGeom>
          </p:spPr>
        </p:pic>
        <p:pic>
          <p:nvPicPr>
            <p:cNvPr id="11" name="Picture 10"/>
            <p:cNvPicPr>
              <a:picLocks noChangeAspect="1"/>
            </p:cNvPicPr>
            <p:nvPr/>
          </p:nvPicPr>
          <p:blipFill>
            <a:blip r:embed="rId7"/>
            <a:stretch>
              <a:fillRect/>
            </a:stretch>
          </p:blipFill>
          <p:spPr>
            <a:xfrm>
              <a:off x="6408499" y="187912"/>
              <a:ext cx="2068119" cy="1551089"/>
            </a:xfrm>
            <a:prstGeom prst="rect">
              <a:avLst/>
            </a:prstGeom>
          </p:spPr>
        </p:pic>
        <p:pic>
          <p:nvPicPr>
            <p:cNvPr id="12" name="Picture 11"/>
            <p:cNvPicPr>
              <a:picLocks noChangeAspect="1"/>
            </p:cNvPicPr>
            <p:nvPr/>
          </p:nvPicPr>
          <p:blipFill>
            <a:blip r:embed="rId8"/>
            <a:stretch>
              <a:fillRect/>
            </a:stretch>
          </p:blipFill>
          <p:spPr>
            <a:xfrm>
              <a:off x="4847371" y="2059339"/>
              <a:ext cx="1794346" cy="1151970"/>
            </a:xfrm>
            <a:prstGeom prst="rect">
              <a:avLst/>
            </a:prstGeom>
          </p:spPr>
        </p:pic>
        <p:pic>
          <p:nvPicPr>
            <p:cNvPr id="13" name="Picture 12"/>
            <p:cNvPicPr>
              <a:picLocks noChangeAspect="1"/>
            </p:cNvPicPr>
            <p:nvPr/>
          </p:nvPicPr>
          <p:blipFill>
            <a:blip r:embed="rId9"/>
            <a:stretch>
              <a:fillRect/>
            </a:stretch>
          </p:blipFill>
          <p:spPr>
            <a:xfrm>
              <a:off x="6845593" y="2125356"/>
              <a:ext cx="1802811" cy="951884"/>
            </a:xfrm>
            <a:prstGeom prst="rect">
              <a:avLst/>
            </a:prstGeom>
          </p:spPr>
        </p:pic>
        <p:pic>
          <p:nvPicPr>
            <p:cNvPr id="14" name="Picture 13"/>
            <p:cNvPicPr>
              <a:picLocks noChangeAspect="1"/>
            </p:cNvPicPr>
            <p:nvPr/>
          </p:nvPicPr>
          <p:blipFill>
            <a:blip r:embed="rId10"/>
            <a:stretch>
              <a:fillRect/>
            </a:stretch>
          </p:blipFill>
          <p:spPr>
            <a:xfrm>
              <a:off x="103797" y="1989280"/>
              <a:ext cx="2356624" cy="1302288"/>
            </a:xfrm>
            <a:prstGeom prst="rect">
              <a:avLst/>
            </a:prstGeom>
          </p:spPr>
        </p:pic>
      </p:grpSp>
      <p:pic>
        <p:nvPicPr>
          <p:cNvPr id="6" name="Picture 5"/>
          <p:cNvPicPr>
            <a:picLocks noChangeAspect="1"/>
          </p:cNvPicPr>
          <p:nvPr/>
        </p:nvPicPr>
        <p:blipFill rotWithShape="1">
          <a:blip r:embed="rId11"/>
          <a:srcRect t="11070" b="12956"/>
          <a:stretch/>
        </p:blipFill>
        <p:spPr>
          <a:xfrm>
            <a:off x="1820692" y="3"/>
            <a:ext cx="5676253" cy="2631576"/>
          </a:xfrm>
          <a:prstGeom prst="rect">
            <a:avLst/>
          </a:prstGeom>
        </p:spPr>
      </p:pic>
      <p:pic>
        <p:nvPicPr>
          <p:cNvPr id="16" name="Picture 15" descr="Screen Shot 2015-06-23 at 5.01.24 PM.png"/>
          <p:cNvPicPr>
            <a:picLocks noChangeAspect="1"/>
          </p:cNvPicPr>
          <p:nvPr/>
        </p:nvPicPr>
        <p:blipFill>
          <a:blip r:embed="rId1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grpSp>
        <p:nvGrpSpPr>
          <p:cNvPr id="17" name="Group 16"/>
          <p:cNvGrpSpPr/>
          <p:nvPr/>
        </p:nvGrpSpPr>
        <p:grpSpPr>
          <a:xfrm>
            <a:off x="149964" y="6405808"/>
            <a:ext cx="1708954" cy="321845"/>
            <a:chOff x="7435045" y="98778"/>
            <a:chExt cx="1708954" cy="321845"/>
          </a:xfrm>
        </p:grpSpPr>
        <p:pic>
          <p:nvPicPr>
            <p:cNvPr id="18" name="Picture 17"/>
            <p:cNvPicPr>
              <a:picLocks noChangeAspect="1"/>
            </p:cNvPicPr>
            <p:nvPr/>
          </p:nvPicPr>
          <p:blipFill>
            <a:blip r:embed="rId13"/>
            <a:stretch>
              <a:fillRect/>
            </a:stretch>
          </p:blipFill>
          <p:spPr>
            <a:xfrm>
              <a:off x="7435045" y="173575"/>
              <a:ext cx="247048" cy="247048"/>
            </a:xfrm>
            <a:prstGeom prst="rect">
              <a:avLst/>
            </a:prstGeom>
          </p:spPr>
        </p:pic>
        <p:sp>
          <p:nvSpPr>
            <p:cNvPr id="19" name="TextBox 18"/>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
        <p:nvSpPr>
          <p:cNvPr id="21" name="TextBox 20"/>
          <p:cNvSpPr txBox="1"/>
          <p:nvPr/>
        </p:nvSpPr>
        <p:spPr>
          <a:xfrm>
            <a:off x="0" y="3015786"/>
            <a:ext cx="9144000" cy="949333"/>
          </a:xfrm>
          <a:prstGeom prst="rect">
            <a:avLst/>
          </a:prstGeom>
          <a:noFill/>
        </p:spPr>
        <p:txBody>
          <a:bodyPr wrap="none" lIns="0" rIns="0" rtlCol="0">
            <a:noAutofit/>
          </a:bodyPr>
          <a:lstStyle/>
          <a:p>
            <a:pPr algn="ctr"/>
            <a:r>
              <a:rPr lang="en-US" sz="2400" b="1" dirty="0" smtClean="0">
                <a:solidFill>
                  <a:schemeClr val="bg1"/>
                </a:solidFill>
                <a:latin typeface="Avenir Black"/>
                <a:cs typeface="Avenir Black"/>
              </a:rPr>
              <a:t>YOU WIN:</a:t>
            </a:r>
          </a:p>
          <a:p>
            <a:pPr algn="ctr"/>
            <a:r>
              <a:rPr lang="en-US" sz="2000" b="1" dirty="0" smtClean="0">
                <a:solidFill>
                  <a:schemeClr val="bg1"/>
                </a:solidFill>
                <a:latin typeface="Avenir Book"/>
                <a:cs typeface="Avenir Book"/>
              </a:rPr>
              <a:t>Taking meaningless work out of the system.</a:t>
            </a:r>
            <a:endParaRPr lang="en-US" sz="1600" dirty="0" smtClean="0">
              <a:solidFill>
                <a:schemeClr val="bg1"/>
              </a:solidFill>
              <a:latin typeface="Avenir Book"/>
              <a:cs typeface="Avenir Book"/>
            </a:endParaRPr>
          </a:p>
        </p:txBody>
      </p:sp>
    </p:spTree>
    <p:extLst>
      <p:ext uri="{BB962C8B-B14F-4D97-AF65-F5344CB8AC3E}">
        <p14:creationId xmlns:p14="http://schemas.microsoft.com/office/powerpoint/2010/main" val="10588721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6-03 at 1.01.28 PM.png"/>
          <p:cNvPicPr>
            <a:picLocks noChangeAspect="1"/>
          </p:cNvPicPr>
          <p:nvPr/>
        </p:nvPicPr>
        <p:blipFill rotWithShape="1">
          <a:blip r:embed="rId2">
            <a:extLst>
              <a:ext uri="{28A0092B-C50C-407E-A947-70E740481C1C}">
                <a14:useLocalDpi xmlns:a14="http://schemas.microsoft.com/office/drawing/2010/main" val="0"/>
              </a:ext>
            </a:extLst>
          </a:blip>
          <a:srcRect l="8857" r="8771"/>
          <a:stretch/>
        </p:blipFill>
        <p:spPr>
          <a:xfrm>
            <a:off x="0" y="818450"/>
            <a:ext cx="9144000" cy="4114505"/>
          </a:xfrm>
          <a:prstGeom prst="rect">
            <a:avLst/>
          </a:prstGeom>
        </p:spPr>
      </p:pic>
      <p:pic>
        <p:nvPicPr>
          <p:cNvPr id="4" name="Picture 3" descr="Screen Shot 2015-06-23 at 5.01.24 PM.png"/>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grpSp>
        <p:nvGrpSpPr>
          <p:cNvPr id="6" name="Group 5"/>
          <p:cNvGrpSpPr/>
          <p:nvPr/>
        </p:nvGrpSpPr>
        <p:grpSpPr>
          <a:xfrm>
            <a:off x="149964" y="6405808"/>
            <a:ext cx="1708954" cy="321845"/>
            <a:chOff x="7435045" y="98778"/>
            <a:chExt cx="1708954" cy="321845"/>
          </a:xfrm>
        </p:grpSpPr>
        <p:pic>
          <p:nvPicPr>
            <p:cNvPr id="7" name="Picture 6"/>
            <p:cNvPicPr>
              <a:picLocks noChangeAspect="1"/>
            </p:cNvPicPr>
            <p:nvPr/>
          </p:nvPicPr>
          <p:blipFill>
            <a:blip r:embed="rId4"/>
            <a:stretch>
              <a:fillRect/>
            </a:stretch>
          </p:blipFill>
          <p:spPr>
            <a:xfrm>
              <a:off x="7435045" y="173575"/>
              <a:ext cx="247048" cy="247048"/>
            </a:xfrm>
            <a:prstGeom prst="rect">
              <a:avLst/>
            </a:prstGeom>
          </p:spPr>
        </p:pic>
        <p:sp>
          <p:nvSpPr>
            <p:cNvPr id="8" name="TextBox 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12709194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6-23 at 5.01.24 PM.png"/>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327032" y="3"/>
            <a:ext cx="1828800" cy="723900"/>
          </a:xfrm>
          <a:prstGeom prst="rect">
            <a:avLst/>
          </a:prstGeom>
        </p:spPr>
      </p:pic>
      <p:grpSp>
        <p:nvGrpSpPr>
          <p:cNvPr id="6" name="Group 5"/>
          <p:cNvGrpSpPr/>
          <p:nvPr/>
        </p:nvGrpSpPr>
        <p:grpSpPr>
          <a:xfrm>
            <a:off x="149964" y="6405808"/>
            <a:ext cx="1708954" cy="321845"/>
            <a:chOff x="7435045" y="98778"/>
            <a:chExt cx="1708954" cy="321845"/>
          </a:xfrm>
        </p:grpSpPr>
        <p:pic>
          <p:nvPicPr>
            <p:cNvPr id="7" name="Picture 6"/>
            <p:cNvPicPr>
              <a:picLocks noChangeAspect="1"/>
            </p:cNvPicPr>
            <p:nvPr/>
          </p:nvPicPr>
          <p:blipFill>
            <a:blip r:embed="rId3"/>
            <a:stretch>
              <a:fillRect/>
            </a:stretch>
          </p:blipFill>
          <p:spPr>
            <a:xfrm>
              <a:off x="7435045" y="173575"/>
              <a:ext cx="247048" cy="247048"/>
            </a:xfrm>
            <a:prstGeom prst="rect">
              <a:avLst/>
            </a:prstGeom>
          </p:spPr>
        </p:pic>
        <p:sp>
          <p:nvSpPr>
            <p:cNvPr id="8" name="TextBox 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2" name="Picture 1" descr="Screen Shot 2016-01-14 at 3.0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2" y="1127899"/>
            <a:ext cx="9144000" cy="5123973"/>
          </a:xfrm>
          <a:prstGeom prst="rect">
            <a:avLst/>
          </a:prstGeom>
        </p:spPr>
      </p:pic>
    </p:spTree>
    <p:extLst>
      <p:ext uri="{BB962C8B-B14F-4D97-AF65-F5344CB8AC3E}">
        <p14:creationId xmlns:p14="http://schemas.microsoft.com/office/powerpoint/2010/main" val="425704164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6-03 at 10.28.51 AM.png"/>
          <p:cNvPicPr>
            <a:picLocks noChangeAspect="1"/>
          </p:cNvPicPr>
          <p:nvPr/>
        </p:nvPicPr>
        <p:blipFill rotWithShape="1">
          <a:blip r:embed="rId2">
            <a:clrChange>
              <a:clrFrom>
                <a:srgbClr val="C5C8C9"/>
              </a:clrFrom>
              <a:clrTo>
                <a:srgbClr val="C5C8C9">
                  <a:alpha val="0"/>
                </a:srgbClr>
              </a:clrTo>
            </a:clrChange>
            <a:extLst>
              <a:ext uri="{28A0092B-C50C-407E-A947-70E740481C1C}">
                <a14:useLocalDpi xmlns:a14="http://schemas.microsoft.com/office/drawing/2010/main" val="0"/>
              </a:ext>
            </a:extLst>
          </a:blip>
          <a:srcRect l="1084" r="1027"/>
          <a:stretch/>
        </p:blipFill>
        <p:spPr>
          <a:xfrm>
            <a:off x="1" y="5"/>
            <a:ext cx="9144000" cy="3285175"/>
          </a:xfrm>
          <a:prstGeom prst="rect">
            <a:avLst/>
          </a:prstGeom>
        </p:spPr>
      </p:pic>
      <p:sp>
        <p:nvSpPr>
          <p:cNvPr id="5" name="Up Arrow 4"/>
          <p:cNvSpPr/>
          <p:nvPr/>
        </p:nvSpPr>
        <p:spPr bwMode="gray">
          <a:xfrm>
            <a:off x="7326649" y="3577201"/>
            <a:ext cx="1173094" cy="1432247"/>
          </a:xfrm>
          <a:prstGeom prst="upArrow">
            <a:avLst/>
          </a:prstGeom>
          <a:ln>
            <a:headEnd type="triangle" w="lg" len="lg"/>
            <a:tailEnd type="triangle" w="lg" len="lg"/>
          </a:ln>
        </p:spPr>
        <p:style>
          <a:lnRef idx="0">
            <a:schemeClr val="accent1"/>
          </a:lnRef>
          <a:fillRef idx="3">
            <a:schemeClr val="accent1"/>
          </a:fillRef>
          <a:effectRef idx="3">
            <a:schemeClr val="accent1"/>
          </a:effectRef>
          <a:fontRef idx="minor">
            <a:schemeClr val="lt1"/>
          </a:fontRef>
        </p:style>
        <p:txBody>
          <a:bodyPr rtlCol="0" anchor="ctr">
            <a:prstTxWarp prst="textNoShape">
              <a:avLst/>
            </a:prstTxWarp>
          </a:bodyPr>
          <a:lstStyle/>
          <a:p>
            <a:pPr algn="ctr"/>
            <a:endParaRPr lang="en-US"/>
          </a:p>
        </p:txBody>
      </p:sp>
      <p:grpSp>
        <p:nvGrpSpPr>
          <p:cNvPr id="7" name="Group 6"/>
          <p:cNvGrpSpPr/>
          <p:nvPr/>
        </p:nvGrpSpPr>
        <p:grpSpPr>
          <a:xfrm>
            <a:off x="149964" y="6405808"/>
            <a:ext cx="1708954" cy="321845"/>
            <a:chOff x="7435045" y="98778"/>
            <a:chExt cx="1708954" cy="321845"/>
          </a:xfrm>
        </p:grpSpPr>
        <p:pic>
          <p:nvPicPr>
            <p:cNvPr id="8" name="Picture 7"/>
            <p:cNvPicPr>
              <a:picLocks noChangeAspect="1"/>
            </p:cNvPicPr>
            <p:nvPr/>
          </p:nvPicPr>
          <p:blipFill>
            <a:blip r:embed="rId3"/>
            <a:stretch>
              <a:fillRect/>
            </a:stretch>
          </p:blipFill>
          <p:spPr>
            <a:xfrm>
              <a:off x="7435045" y="173575"/>
              <a:ext cx="247048" cy="247048"/>
            </a:xfrm>
            <a:prstGeom prst="rect">
              <a:avLst/>
            </a:prstGeom>
          </p:spPr>
        </p:pic>
        <p:sp>
          <p:nvSpPr>
            <p:cNvPr id="9" name="TextBox 8"/>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Tree>
    <p:extLst>
      <p:ext uri="{BB962C8B-B14F-4D97-AF65-F5344CB8AC3E}">
        <p14:creationId xmlns:p14="http://schemas.microsoft.com/office/powerpoint/2010/main" val="20409691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86838" y="368548"/>
            <a:ext cx="2239918" cy="2232869"/>
          </a:xfrm>
        </p:spPr>
        <p:txBody>
          <a:bodyPr/>
          <a:lstStyle/>
          <a:p>
            <a:r>
              <a:rPr lang="en-US" dirty="0" smtClean="0"/>
              <a:t>Analysis of 1,500+ applications…</a:t>
            </a:r>
            <a:endParaRPr lang="en-US" dirty="0"/>
          </a:p>
        </p:txBody>
      </p:sp>
      <p:grpSp>
        <p:nvGrpSpPr>
          <p:cNvPr id="15" name="Group 14"/>
          <p:cNvGrpSpPr/>
          <p:nvPr/>
        </p:nvGrpSpPr>
        <p:grpSpPr>
          <a:xfrm>
            <a:off x="149964" y="6405808"/>
            <a:ext cx="1708954" cy="321845"/>
            <a:chOff x="7435045" y="98778"/>
            <a:chExt cx="1708954" cy="321845"/>
          </a:xfrm>
        </p:grpSpPr>
        <p:pic>
          <p:nvPicPr>
            <p:cNvPr id="16" name="Picture 15"/>
            <p:cNvPicPr>
              <a:picLocks noChangeAspect="1"/>
            </p:cNvPicPr>
            <p:nvPr/>
          </p:nvPicPr>
          <p:blipFill>
            <a:blip r:embed="rId2"/>
            <a:stretch>
              <a:fillRect/>
            </a:stretch>
          </p:blipFill>
          <p:spPr>
            <a:xfrm>
              <a:off x="7435045" y="173575"/>
              <a:ext cx="247048" cy="247048"/>
            </a:xfrm>
            <a:prstGeom prst="rect">
              <a:avLst/>
            </a:prstGeom>
          </p:spPr>
        </p:pic>
        <p:sp>
          <p:nvSpPr>
            <p:cNvPr id="17" name="TextBox 16"/>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pic>
        <p:nvPicPr>
          <p:cNvPr id="18" name="Picture 17" descr="Screen Shot 2015-06-23 at 5.10.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912" y="0"/>
            <a:ext cx="1879600" cy="609600"/>
          </a:xfrm>
          <a:prstGeom prst="rect">
            <a:avLst/>
          </a:prstGeom>
        </p:spPr>
      </p:pic>
      <p:pic>
        <p:nvPicPr>
          <p:cNvPr id="2" name="Picture 1" descr="Screen Shot 2015-10-22 at 11.58.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761" y="0"/>
            <a:ext cx="6417245" cy="6228872"/>
          </a:xfrm>
          <a:prstGeom prst="rect">
            <a:avLst/>
          </a:prstGeom>
        </p:spPr>
      </p:pic>
    </p:spTree>
    <p:extLst>
      <p:ext uri="{BB962C8B-B14F-4D97-AF65-F5344CB8AC3E}">
        <p14:creationId xmlns:p14="http://schemas.microsoft.com/office/powerpoint/2010/main" val="2583968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5-01 at 4.02.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082" y="693910"/>
            <a:ext cx="7415735" cy="5531591"/>
          </a:xfrm>
          <a:prstGeom prst="rect">
            <a:avLst/>
          </a:prstGeom>
        </p:spPr>
      </p:pic>
      <p:cxnSp>
        <p:nvCxnSpPr>
          <p:cNvPr id="6" name="Straight Connector 5"/>
          <p:cNvCxnSpPr/>
          <p:nvPr/>
        </p:nvCxnSpPr>
        <p:spPr>
          <a:xfrm flipH="1">
            <a:off x="5590445" y="2052289"/>
            <a:ext cx="1837021" cy="0"/>
          </a:xfrm>
          <a:prstGeom prst="line">
            <a:avLst/>
          </a:prstGeom>
          <a:ln w="57150" cmpd="sng">
            <a:solidFill>
              <a:srgbClr val="FF0000"/>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rot="21336779">
            <a:off x="6815118" y="1439928"/>
            <a:ext cx="914400" cy="914400"/>
          </a:xfrm>
          <a:prstGeom prst="rect">
            <a:avLst/>
          </a:prstGeom>
          <a:noFill/>
        </p:spPr>
        <p:txBody>
          <a:bodyPr wrap="none" lIns="0" rIns="0" rtlCol="0">
            <a:noAutofit/>
          </a:bodyPr>
          <a:lstStyle/>
          <a:p>
            <a:r>
              <a:rPr lang="en-US" sz="2800" dirty="0" smtClean="0">
                <a:solidFill>
                  <a:schemeClr val="accent5"/>
                </a:solidFill>
                <a:latin typeface="Calibri"/>
                <a:cs typeface="Calibri"/>
              </a:rPr>
              <a:t>software glitch</a:t>
            </a:r>
          </a:p>
        </p:txBody>
      </p:sp>
      <p:sp>
        <p:nvSpPr>
          <p:cNvPr id="9" name="TextBox 8"/>
          <p:cNvSpPr txBox="1"/>
          <p:nvPr/>
        </p:nvSpPr>
        <p:spPr>
          <a:xfrm rot="10800000">
            <a:off x="7152056" y="1902109"/>
            <a:ext cx="694963" cy="615139"/>
          </a:xfrm>
          <a:prstGeom prst="rect">
            <a:avLst/>
          </a:prstGeom>
          <a:noFill/>
        </p:spPr>
        <p:txBody>
          <a:bodyPr wrap="none" lIns="0" rIns="0" rtlCol="0">
            <a:noAutofit/>
          </a:bodyPr>
          <a:lstStyle/>
          <a:p>
            <a:pPr algn="ctr"/>
            <a:r>
              <a:rPr lang="en-US" sz="2800" dirty="0" smtClean="0">
                <a:solidFill>
                  <a:schemeClr val="accent5"/>
                </a:solidFill>
                <a:latin typeface="Calibri"/>
                <a:cs typeface="Calibri"/>
              </a:rPr>
              <a:t>v</a:t>
            </a:r>
          </a:p>
        </p:txBody>
      </p:sp>
      <p:pic>
        <p:nvPicPr>
          <p:cNvPr id="7" name="Picture 6" descr="Screen Shot 2015-06-23 at 5.10.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912" y="0"/>
            <a:ext cx="1879600" cy="609600"/>
          </a:xfrm>
          <a:prstGeom prst="rect">
            <a:avLst/>
          </a:prstGeom>
        </p:spPr>
      </p:pic>
    </p:spTree>
    <p:extLst>
      <p:ext uri="{BB962C8B-B14F-4D97-AF65-F5344CB8AC3E}">
        <p14:creationId xmlns:p14="http://schemas.microsoft.com/office/powerpoint/2010/main" val="19136495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0032" y="2136593"/>
            <a:ext cx="8360609" cy="2211295"/>
            <a:chOff x="2271059" y="3370457"/>
            <a:chExt cx="6463554" cy="1709543"/>
          </a:xfrm>
        </p:grpSpPr>
        <p:pic>
          <p:nvPicPr>
            <p:cNvPr id="27650" name="Picture 2" descr="Displaying Struts2ID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22918" t="18583" r="1747" b="5929"/>
            <a:stretch/>
          </p:blipFill>
          <p:spPr bwMode="auto">
            <a:xfrm>
              <a:off x="2271059" y="3370457"/>
              <a:ext cx="6463554" cy="1709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2272" y="3449856"/>
              <a:ext cx="3689376" cy="1315830"/>
            </a:xfrm>
            <a:prstGeom prst="rect">
              <a:avLst/>
            </a:prstGeom>
          </p:spPr>
        </p:pic>
      </p:grpSp>
      <p:pic>
        <p:nvPicPr>
          <p:cNvPr id="120" name="Picture 119" descr="Sonatype-log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5909" y="6419873"/>
            <a:ext cx="1371117" cy="286347"/>
          </a:xfrm>
          <a:prstGeom prst="rect">
            <a:avLst/>
          </a:prstGeom>
        </p:spPr>
      </p:pic>
      <p:sp>
        <p:nvSpPr>
          <p:cNvPr id="8" name="Title 1"/>
          <p:cNvSpPr txBox="1">
            <a:spLocks/>
          </p:cNvSpPr>
          <p:nvPr/>
        </p:nvSpPr>
        <p:spPr bwMode="auto">
          <a:xfrm>
            <a:off x="457200" y="4656245"/>
            <a:ext cx="8229600" cy="59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defTabSz="457200" rtl="0" eaLnBrk="1" fontAlgn="base" hangingPunct="1">
              <a:spcBef>
                <a:spcPct val="0"/>
              </a:spcBef>
              <a:spcAft>
                <a:spcPct val="0"/>
              </a:spcAft>
              <a:defRPr sz="3200" b="0" kern="1200">
                <a:solidFill>
                  <a:srgbClr val="FFFFFF"/>
                </a:solidFill>
                <a:latin typeface="Arial"/>
                <a:ea typeface="ＭＳ Ｐゴシック" charset="0"/>
                <a:cs typeface="Arial"/>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ctr"/>
            <a:r>
              <a:rPr lang="en-US" sz="1800" dirty="0" smtClean="0">
                <a:solidFill>
                  <a:schemeClr val="accent5"/>
                </a:solidFill>
                <a:latin typeface="Calibri"/>
                <a:cs typeface="Calibri"/>
              </a:rPr>
              <a:t>ZTTR (Zero Time to Remediation)</a:t>
            </a:r>
            <a:endParaRPr lang="en-US" sz="1800" dirty="0">
              <a:solidFill>
                <a:schemeClr val="accent5"/>
              </a:solidFill>
            </a:endParaRPr>
          </a:p>
        </p:txBody>
      </p:sp>
      <p:sp>
        <p:nvSpPr>
          <p:cNvPr id="14" name="Title 12"/>
          <p:cNvSpPr txBox="1">
            <a:spLocks/>
          </p:cNvSpPr>
          <p:nvPr/>
        </p:nvSpPr>
        <p:spPr bwMode="auto">
          <a:xfrm>
            <a:off x="1993392" y="499782"/>
            <a:ext cx="6875695" cy="708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ctr" anchorCtr="0" compatLnSpc="1">
            <a:prstTxWarp prst="textNoShape">
              <a:avLst/>
            </a:prstTxWarp>
          </a:bodyPr>
          <a:lstStyle>
            <a:lvl1pPr algn="l" defTabSz="457200" rtl="0" eaLnBrk="1" fontAlgn="base" hangingPunct="1">
              <a:spcBef>
                <a:spcPct val="0"/>
              </a:spcBef>
              <a:spcAft>
                <a:spcPct val="0"/>
              </a:spcAft>
              <a:defRPr sz="2800" b="1" i="0" kern="1200" cap="none"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r>
              <a:rPr lang="en-US" dirty="0" smtClean="0"/>
              <a:t>EMPOWER DEVELOPERS FROM THE START</a:t>
            </a:r>
            <a:endParaRPr lang="en-US" dirty="0"/>
          </a:p>
        </p:txBody>
      </p:sp>
      <p:grpSp>
        <p:nvGrpSpPr>
          <p:cNvPr id="12" name="Group 11"/>
          <p:cNvGrpSpPr/>
          <p:nvPr/>
        </p:nvGrpSpPr>
        <p:grpSpPr>
          <a:xfrm>
            <a:off x="149964" y="6405808"/>
            <a:ext cx="1708954" cy="321845"/>
            <a:chOff x="7435045" y="98778"/>
            <a:chExt cx="1708954" cy="321845"/>
          </a:xfrm>
        </p:grpSpPr>
        <p:pic>
          <p:nvPicPr>
            <p:cNvPr id="15" name="Picture 14"/>
            <p:cNvPicPr>
              <a:picLocks noChangeAspect="1"/>
            </p:cNvPicPr>
            <p:nvPr/>
          </p:nvPicPr>
          <p:blipFill>
            <a:blip r:embed="rId6"/>
            <a:stretch>
              <a:fillRect/>
            </a:stretch>
          </p:blipFill>
          <p:spPr>
            <a:xfrm>
              <a:off x="7435045" y="173575"/>
              <a:ext cx="247048" cy="247048"/>
            </a:xfrm>
            <a:prstGeom prst="rect">
              <a:avLst/>
            </a:prstGeom>
          </p:spPr>
        </p:pic>
        <p:sp>
          <p:nvSpPr>
            <p:cNvPr id="16" name="TextBox 15"/>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@weekstweets</a:t>
              </a:r>
              <a:endParaRPr lang="en-US" sz="1600" dirty="0" smtClean="0">
                <a:solidFill>
                  <a:schemeClr val="accent1"/>
                </a:solidFill>
                <a:latin typeface="Calibri"/>
                <a:cs typeface="Calibri"/>
              </a:endParaRPr>
            </a:p>
          </p:txBody>
        </p:sp>
      </p:grpSp>
      <p:sp>
        <p:nvSpPr>
          <p:cNvPr id="13" name="Oval 12"/>
          <p:cNvSpPr/>
          <p:nvPr/>
        </p:nvSpPr>
        <p:spPr bwMode="gray">
          <a:xfrm>
            <a:off x="304800" y="213403"/>
            <a:ext cx="1466348" cy="1466348"/>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4000" dirty="0" smtClean="0">
                <a:solidFill>
                  <a:srgbClr val="FFFFFF"/>
                </a:solidFill>
              </a:rPr>
              <a:t>1</a:t>
            </a:r>
            <a:endParaRPr lang="en-US" sz="4000" b="1" dirty="0">
              <a:solidFill>
                <a:srgbClr val="FFFFFF"/>
              </a:solidFill>
            </a:endParaRPr>
          </a:p>
        </p:txBody>
      </p:sp>
    </p:spTree>
    <p:extLst>
      <p:ext uri="{BB962C8B-B14F-4D97-AF65-F5344CB8AC3E}">
        <p14:creationId xmlns:p14="http://schemas.microsoft.com/office/powerpoint/2010/main" val="1384702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title"/>
          </p:nvPr>
        </p:nvSpPr>
        <p:spPr>
          <a:xfrm>
            <a:off x="1963511" y="499527"/>
            <a:ext cx="6551283" cy="708471"/>
          </a:xfrm>
        </p:spPr>
        <p:txBody>
          <a:bodyPr/>
          <a:lstStyle/>
          <a:p>
            <a:r>
              <a:rPr lang="en-US" dirty="0" smtClean="0"/>
              <a:t>DESIGN A FRICTIONLESS APPROACH</a:t>
            </a:r>
            <a:endParaRPr lang="en-US" dirty="0"/>
          </a:p>
        </p:txBody>
      </p:sp>
      <p:pic>
        <p:nvPicPr>
          <p:cNvPr id="38916" name="Picture 6" descr="Screen Shot 2014-12-16 at 3.22.18 PM.png"/>
          <p:cNvPicPr>
            <a:picLocks noChangeAspect="1"/>
          </p:cNvPicPr>
          <p:nvPr/>
        </p:nvPicPr>
        <p:blipFill>
          <a:blip r:embed="rId2">
            <a:extLst>
              <a:ext uri="{28A0092B-C50C-407E-A947-70E740481C1C}">
                <a14:useLocalDpi xmlns:a14="http://schemas.microsoft.com/office/drawing/2010/main" val="0"/>
              </a:ext>
            </a:extLst>
          </a:blip>
          <a:srcRect l="1118" t="1540" r="937" b="1357"/>
          <a:stretch>
            <a:fillRect/>
          </a:stretch>
        </p:blipFill>
        <p:spPr bwMode="auto">
          <a:xfrm>
            <a:off x="418502" y="1506821"/>
            <a:ext cx="8321321" cy="4245535"/>
          </a:xfrm>
          <a:prstGeom prst="rect">
            <a:avLst/>
          </a:prstGeom>
          <a:noFill/>
          <a:ln w="317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149964" y="6405808"/>
            <a:ext cx="1708954" cy="321845"/>
            <a:chOff x="7435045" y="98778"/>
            <a:chExt cx="1708954" cy="321845"/>
          </a:xfrm>
        </p:grpSpPr>
        <p:pic>
          <p:nvPicPr>
            <p:cNvPr id="14" name="Picture 13"/>
            <p:cNvPicPr>
              <a:picLocks noChangeAspect="1"/>
            </p:cNvPicPr>
            <p:nvPr/>
          </p:nvPicPr>
          <p:blipFill>
            <a:blip r:embed="rId3"/>
            <a:stretch>
              <a:fillRect/>
            </a:stretch>
          </p:blipFill>
          <p:spPr>
            <a:xfrm>
              <a:off x="7435045" y="173575"/>
              <a:ext cx="247048" cy="247048"/>
            </a:xfrm>
            <a:prstGeom prst="rect">
              <a:avLst/>
            </a:prstGeom>
          </p:spPr>
        </p:pic>
        <p:sp>
          <p:nvSpPr>
            <p:cNvPr id="15" name="TextBox 14"/>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
        <p:nvSpPr>
          <p:cNvPr id="11" name="Oval 10"/>
          <p:cNvSpPr/>
          <p:nvPr/>
        </p:nvSpPr>
        <p:spPr bwMode="gray">
          <a:xfrm>
            <a:off x="304800" y="213403"/>
            <a:ext cx="1466348" cy="1466348"/>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4000" dirty="0" smtClean="0">
                <a:solidFill>
                  <a:srgbClr val="FFFFFF"/>
                </a:solidFill>
              </a:rPr>
              <a:t>2</a:t>
            </a:r>
            <a:endParaRPr lang="en-US" sz="4000" b="1" dirty="0">
              <a:solidFill>
                <a:srgbClr val="FFFFFF"/>
              </a:solidFill>
            </a:endParaRPr>
          </a:p>
        </p:txBody>
      </p:sp>
    </p:spTree>
    <p:extLst>
      <p:ext uri="{BB962C8B-B14F-4D97-AF65-F5344CB8AC3E}">
        <p14:creationId xmlns:p14="http://schemas.microsoft.com/office/powerpoint/2010/main" val="33013077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33CF2A4-CAF6-4D4D-9789-110A2B05844D}" type="slidenum">
              <a:rPr lang="en-US" smtClean="0"/>
              <a:pPr/>
              <a:t>5</a:t>
            </a:fld>
            <a:endParaRPr lang="en-US"/>
          </a:p>
        </p:txBody>
      </p:sp>
      <p:pic>
        <p:nvPicPr>
          <p:cNvPr id="4" name="Picture 3" descr="expanded_formula_one_car.jpg"/>
          <p:cNvPicPr>
            <a:picLocks noChangeAspect="1"/>
          </p:cNvPicPr>
          <p:nvPr/>
        </p:nvPicPr>
        <p:blipFill rotWithShape="1">
          <a:blip r:embed="rId3">
            <a:extLst>
              <a:ext uri="{28A0092B-C50C-407E-A947-70E740481C1C}">
                <a14:useLocalDpi xmlns:a14="http://schemas.microsoft.com/office/drawing/2010/main" val="0"/>
              </a:ext>
            </a:extLst>
          </a:blip>
          <a:srcRect b="8854"/>
          <a:stretch/>
        </p:blipFill>
        <p:spPr>
          <a:xfrm>
            <a:off x="0" y="0"/>
            <a:ext cx="9144000" cy="6250798"/>
          </a:xfrm>
          <a:prstGeom prst="rect">
            <a:avLst/>
          </a:prstGeom>
        </p:spPr>
      </p:pic>
      <p:sp>
        <p:nvSpPr>
          <p:cNvPr id="5" name="TextBox 4"/>
          <p:cNvSpPr txBox="1"/>
          <p:nvPr/>
        </p:nvSpPr>
        <p:spPr>
          <a:xfrm>
            <a:off x="54869" y="5375439"/>
            <a:ext cx="5024956" cy="949333"/>
          </a:xfrm>
          <a:prstGeom prst="rect">
            <a:avLst/>
          </a:prstGeom>
          <a:noFill/>
        </p:spPr>
        <p:txBody>
          <a:bodyPr wrap="none" lIns="0" rIns="0" rtlCol="0">
            <a:noAutofit/>
          </a:bodyPr>
          <a:lstStyle/>
          <a:p>
            <a:pPr algn="ctr"/>
            <a:r>
              <a:rPr lang="en-US" sz="2400" b="1" dirty="0" smtClean="0">
                <a:solidFill>
                  <a:srgbClr val="FFFFFF"/>
                </a:solidFill>
                <a:latin typeface="Avenir Black"/>
                <a:cs typeface="Avenir Black"/>
              </a:rPr>
              <a:t>APPRECIATION OF THE SYSTEM</a:t>
            </a:r>
          </a:p>
          <a:p>
            <a:pPr algn="ctr"/>
            <a:r>
              <a:rPr lang="en-US" dirty="0" smtClean="0">
                <a:solidFill>
                  <a:srgbClr val="FFFFFF"/>
                </a:solidFill>
                <a:latin typeface="Avenir Book"/>
                <a:cs typeface="Avenir Book"/>
              </a:rPr>
              <a:t>Do you know what you have?</a:t>
            </a:r>
          </a:p>
        </p:txBody>
      </p:sp>
    </p:spTree>
    <p:extLst>
      <p:ext uri="{BB962C8B-B14F-4D97-AF65-F5344CB8AC3E}">
        <p14:creationId xmlns:p14="http://schemas.microsoft.com/office/powerpoint/2010/main" val="6537782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39365"/>
          <a:stretch/>
        </p:blipFill>
        <p:spPr>
          <a:xfrm>
            <a:off x="693478" y="1356657"/>
            <a:ext cx="7658640" cy="4860037"/>
          </a:xfrm>
          <a:prstGeom prst="rect">
            <a:avLst/>
          </a:prstGeom>
          <a:ln>
            <a:solidFill>
              <a:schemeClr val="bg1">
                <a:lumMod val="75000"/>
              </a:schemeClr>
            </a:solidFill>
          </a:ln>
        </p:spPr>
      </p:pic>
      <p:sp>
        <p:nvSpPr>
          <p:cNvPr id="22" name="TextBox 21"/>
          <p:cNvSpPr txBox="1"/>
          <p:nvPr/>
        </p:nvSpPr>
        <p:spPr>
          <a:xfrm>
            <a:off x="738426" y="6365879"/>
            <a:ext cx="4781177" cy="403412"/>
          </a:xfrm>
          <a:prstGeom prst="rect">
            <a:avLst/>
          </a:prstGeom>
          <a:noFill/>
        </p:spPr>
        <p:txBody>
          <a:bodyPr wrap="none" lIns="0" rIns="0" rtlCol="0">
            <a:noAutofit/>
          </a:bodyPr>
          <a:lstStyle/>
          <a:p>
            <a:endParaRPr lang="en-US" sz="1400" dirty="0" smtClean="0">
              <a:solidFill>
                <a:schemeClr val="accent5"/>
              </a:solidFill>
              <a:latin typeface="Calibri"/>
              <a:cs typeface="Calibri"/>
            </a:endParaRPr>
          </a:p>
        </p:txBody>
      </p:sp>
      <p:sp>
        <p:nvSpPr>
          <p:cNvPr id="7" name="Title 12"/>
          <p:cNvSpPr txBox="1">
            <a:spLocks/>
          </p:cNvSpPr>
          <p:nvPr/>
        </p:nvSpPr>
        <p:spPr bwMode="auto">
          <a:xfrm>
            <a:off x="1927417" y="574718"/>
            <a:ext cx="6767027" cy="708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0" bIns="45720" numCol="1" anchor="t" anchorCtr="0" compatLnSpc="1">
            <a:prstTxWarp prst="textNoShape">
              <a:avLst/>
            </a:prstTxWarp>
          </a:bodyPr>
          <a:lstStyle>
            <a:lvl1pPr algn="r" defTabSz="457200" rtl="0" eaLnBrk="1" fontAlgn="base" hangingPunct="1">
              <a:lnSpc>
                <a:spcPct val="80000"/>
              </a:lnSpc>
              <a:spcBef>
                <a:spcPct val="0"/>
              </a:spcBef>
              <a:spcAft>
                <a:spcPct val="0"/>
              </a:spcAft>
              <a:defRPr sz="4800" b="1" i="0" kern="1200" cap="all" baseline="0">
                <a:solidFill>
                  <a:schemeClr val="accent1"/>
                </a:solidFill>
                <a:latin typeface="Calibri"/>
                <a:ea typeface="ＭＳ Ｐゴシック" charset="0"/>
                <a:cs typeface="Calibri"/>
              </a:defRPr>
            </a:lvl1pPr>
            <a:lvl2pPr algn="ctr" defTabSz="457200" rtl="0" eaLnBrk="1" fontAlgn="base" hangingPunct="1">
              <a:spcBef>
                <a:spcPct val="0"/>
              </a:spcBef>
              <a:spcAft>
                <a:spcPct val="0"/>
              </a:spcAft>
              <a:defRPr sz="4400">
                <a:solidFill>
                  <a:srgbClr val="336699"/>
                </a:solidFill>
                <a:latin typeface="Arial" charset="0"/>
                <a:ea typeface="ＭＳ Ｐゴシック" charset="0"/>
              </a:defRPr>
            </a:lvl2pPr>
            <a:lvl3pPr algn="ctr" defTabSz="457200" rtl="0" eaLnBrk="1" fontAlgn="base" hangingPunct="1">
              <a:spcBef>
                <a:spcPct val="0"/>
              </a:spcBef>
              <a:spcAft>
                <a:spcPct val="0"/>
              </a:spcAft>
              <a:defRPr sz="4400">
                <a:solidFill>
                  <a:srgbClr val="336699"/>
                </a:solidFill>
                <a:latin typeface="Arial" charset="0"/>
                <a:ea typeface="ＭＳ Ｐゴシック" charset="0"/>
              </a:defRPr>
            </a:lvl3pPr>
            <a:lvl4pPr algn="ctr" defTabSz="457200" rtl="0" eaLnBrk="1" fontAlgn="base" hangingPunct="1">
              <a:spcBef>
                <a:spcPct val="0"/>
              </a:spcBef>
              <a:spcAft>
                <a:spcPct val="0"/>
              </a:spcAft>
              <a:defRPr sz="4400">
                <a:solidFill>
                  <a:srgbClr val="336699"/>
                </a:solidFill>
                <a:latin typeface="Arial" charset="0"/>
                <a:ea typeface="ＭＳ Ｐゴシック" charset="0"/>
              </a:defRPr>
            </a:lvl4pPr>
            <a:lvl5pPr algn="ctr" defTabSz="457200" rtl="0" eaLnBrk="1" fontAlgn="base" hangingPunct="1">
              <a:spcBef>
                <a:spcPct val="0"/>
              </a:spcBef>
              <a:spcAft>
                <a:spcPct val="0"/>
              </a:spcAft>
              <a:defRPr sz="4400">
                <a:solidFill>
                  <a:srgbClr val="336699"/>
                </a:solidFill>
                <a:latin typeface="Arial" charset="0"/>
                <a:ea typeface="ＭＳ Ｐゴシック" charset="0"/>
              </a:defRPr>
            </a:lvl5pPr>
            <a:lvl6pPr marL="457200" algn="ctr" defTabSz="457200" rtl="0" eaLnBrk="1" fontAlgn="base" hangingPunct="1">
              <a:spcBef>
                <a:spcPct val="0"/>
              </a:spcBef>
              <a:spcAft>
                <a:spcPct val="0"/>
              </a:spcAft>
              <a:defRPr sz="4400">
                <a:solidFill>
                  <a:srgbClr val="336699"/>
                </a:solidFill>
                <a:latin typeface="Arial" charset="0"/>
                <a:ea typeface="ＭＳ Ｐゴシック" charset="0"/>
              </a:defRPr>
            </a:lvl6pPr>
            <a:lvl7pPr marL="914400" algn="ctr" defTabSz="457200" rtl="0" eaLnBrk="1" fontAlgn="base" hangingPunct="1">
              <a:spcBef>
                <a:spcPct val="0"/>
              </a:spcBef>
              <a:spcAft>
                <a:spcPct val="0"/>
              </a:spcAft>
              <a:defRPr sz="4400">
                <a:solidFill>
                  <a:srgbClr val="336699"/>
                </a:solidFill>
                <a:latin typeface="Arial" charset="0"/>
                <a:ea typeface="ＭＳ Ｐゴシック" charset="0"/>
              </a:defRPr>
            </a:lvl7pPr>
            <a:lvl8pPr marL="1371600" algn="ctr" defTabSz="457200" rtl="0" eaLnBrk="1" fontAlgn="base" hangingPunct="1">
              <a:spcBef>
                <a:spcPct val="0"/>
              </a:spcBef>
              <a:spcAft>
                <a:spcPct val="0"/>
              </a:spcAft>
              <a:defRPr sz="4400">
                <a:solidFill>
                  <a:srgbClr val="336699"/>
                </a:solidFill>
                <a:latin typeface="Arial" charset="0"/>
                <a:ea typeface="ＭＳ Ｐゴシック" charset="0"/>
              </a:defRPr>
            </a:lvl8pPr>
            <a:lvl9pPr marL="1828800" algn="ctr" defTabSz="457200" rtl="0" eaLnBrk="1" fontAlgn="base" hangingPunct="1">
              <a:spcBef>
                <a:spcPct val="0"/>
              </a:spcBef>
              <a:spcAft>
                <a:spcPct val="0"/>
              </a:spcAft>
              <a:defRPr sz="4400">
                <a:solidFill>
                  <a:srgbClr val="336699"/>
                </a:solidFill>
                <a:latin typeface="Arial" charset="0"/>
                <a:ea typeface="ＭＳ Ｐゴシック" charset="0"/>
              </a:defRPr>
            </a:lvl9pPr>
          </a:lstStyle>
          <a:p>
            <a:pPr algn="l"/>
            <a:r>
              <a:rPr lang="en-US" sz="2800" dirty="0" smtClean="0"/>
              <a:t>Create a software bill of Materials</a:t>
            </a:r>
            <a:endParaRPr lang="en-US" sz="2800" dirty="0"/>
          </a:p>
        </p:txBody>
      </p:sp>
      <p:sp>
        <p:nvSpPr>
          <p:cNvPr id="3" name="Rectangle 2"/>
          <p:cNvSpPr/>
          <p:nvPr/>
        </p:nvSpPr>
        <p:spPr>
          <a:xfrm>
            <a:off x="3496634" y="6377364"/>
            <a:ext cx="2248282" cy="400110"/>
          </a:xfrm>
          <a:prstGeom prst="rect">
            <a:avLst/>
          </a:prstGeom>
        </p:spPr>
        <p:txBody>
          <a:bodyPr wrap="none">
            <a:spAutoFit/>
          </a:bodyPr>
          <a:lstStyle/>
          <a:p>
            <a:r>
              <a:rPr lang="en-US" sz="2000" dirty="0" smtClean="0">
                <a:solidFill>
                  <a:srgbClr val="4D4D4D"/>
                </a:solidFill>
                <a:latin typeface="Calibri"/>
                <a:cs typeface="Calibri"/>
              </a:rPr>
              <a:t>bit.ly</a:t>
            </a:r>
            <a:r>
              <a:rPr lang="en-US" sz="2000" dirty="0">
                <a:solidFill>
                  <a:srgbClr val="4D4D4D"/>
                </a:solidFill>
                <a:latin typeface="Calibri"/>
                <a:cs typeface="Calibri"/>
              </a:rPr>
              <a:t>/softwareBOM</a:t>
            </a:r>
          </a:p>
        </p:txBody>
      </p:sp>
      <p:grpSp>
        <p:nvGrpSpPr>
          <p:cNvPr id="12" name="Group 11"/>
          <p:cNvGrpSpPr/>
          <p:nvPr/>
        </p:nvGrpSpPr>
        <p:grpSpPr>
          <a:xfrm>
            <a:off x="149964" y="6405808"/>
            <a:ext cx="1708954" cy="321845"/>
            <a:chOff x="7435045" y="98778"/>
            <a:chExt cx="1708954" cy="321845"/>
          </a:xfrm>
        </p:grpSpPr>
        <p:pic>
          <p:nvPicPr>
            <p:cNvPr id="13" name="Picture 12"/>
            <p:cNvPicPr>
              <a:picLocks noChangeAspect="1"/>
            </p:cNvPicPr>
            <p:nvPr/>
          </p:nvPicPr>
          <p:blipFill>
            <a:blip r:embed="rId4"/>
            <a:stretch>
              <a:fillRect/>
            </a:stretch>
          </p:blipFill>
          <p:spPr>
            <a:xfrm>
              <a:off x="7435045" y="173575"/>
              <a:ext cx="247048" cy="247048"/>
            </a:xfrm>
            <a:prstGeom prst="rect">
              <a:avLst/>
            </a:prstGeom>
          </p:spPr>
        </p:pic>
        <p:sp>
          <p:nvSpPr>
            <p:cNvPr id="18" name="TextBox 17"/>
            <p:cNvSpPr txBox="1"/>
            <p:nvPr/>
          </p:nvSpPr>
          <p:spPr>
            <a:xfrm>
              <a:off x="7703580" y="98778"/>
              <a:ext cx="1440419" cy="321845"/>
            </a:xfrm>
            <a:prstGeom prst="rect">
              <a:avLst/>
            </a:prstGeom>
            <a:noFill/>
          </p:spPr>
          <p:txBody>
            <a:bodyPr wrap="none" lIns="0" rIns="0" rtlCol="0">
              <a:noAutofit/>
            </a:bodyPr>
            <a:lstStyle/>
            <a:p>
              <a:r>
                <a:rPr lang="en-US" sz="1600" b="1" dirty="0" smtClean="0">
                  <a:solidFill>
                    <a:schemeClr val="accent1"/>
                  </a:solidFill>
                  <a:latin typeface="Calibri"/>
                  <a:cs typeface="Calibri"/>
                </a:rPr>
                <a:t>@sonatype</a:t>
              </a:r>
              <a:endParaRPr lang="en-US" sz="1600" dirty="0" smtClean="0">
                <a:solidFill>
                  <a:schemeClr val="accent1"/>
                </a:solidFill>
                <a:latin typeface="Calibri"/>
                <a:cs typeface="Calibri"/>
              </a:endParaRPr>
            </a:p>
          </p:txBody>
        </p:sp>
      </p:grpSp>
      <p:sp>
        <p:nvSpPr>
          <p:cNvPr id="19" name="Oval 18"/>
          <p:cNvSpPr/>
          <p:nvPr/>
        </p:nvSpPr>
        <p:spPr bwMode="gray">
          <a:xfrm>
            <a:off x="304800" y="213403"/>
            <a:ext cx="1466348" cy="1466348"/>
          </a:xfrm>
          <a:prstGeom prst="ellipse">
            <a:avLst/>
          </a:prstGeom>
          <a:solidFill>
            <a:schemeClr val="accent1"/>
          </a:solidFill>
          <a:ln w="28575">
            <a:noFill/>
            <a:round/>
            <a:headEnd type="triangle" w="lg" len="lg"/>
            <a:tailEnd type="triangle" w="lg" len="lg"/>
          </a:ln>
        </p:spPr>
        <p:txBody>
          <a:bodyPr rtlCol="0" anchor="ctr">
            <a:prstTxWarp prst="textNoShape">
              <a:avLst/>
            </a:prstTxWarp>
          </a:bodyPr>
          <a:lstStyle/>
          <a:p>
            <a:pPr algn="ctr"/>
            <a:r>
              <a:rPr lang="en-US" sz="4000" dirty="0" smtClean="0">
                <a:solidFill>
                  <a:srgbClr val="FFFFFF"/>
                </a:solidFill>
              </a:rPr>
              <a:t>3</a:t>
            </a:r>
            <a:endParaRPr lang="en-US" sz="4000" b="1" dirty="0">
              <a:solidFill>
                <a:srgbClr val="FFFFFF"/>
              </a:solidFill>
            </a:endParaRPr>
          </a:p>
        </p:txBody>
      </p:sp>
    </p:spTree>
    <p:extLst>
      <p:ext uri="{BB962C8B-B14F-4D97-AF65-F5344CB8AC3E}">
        <p14:creationId xmlns:p14="http://schemas.microsoft.com/office/powerpoint/2010/main" val="2392794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11068" y="961661"/>
            <a:ext cx="3586474" cy="3785000"/>
          </a:xfrm>
        </p:spPr>
        <p:txBody>
          <a:bodyPr/>
          <a:lstStyle/>
          <a:p>
            <a:pPr algn="ctr"/>
            <a:r>
              <a:rPr lang="en-US" sz="2400" cap="none" dirty="0" smtClean="0">
                <a:latin typeface="Avenir Book"/>
                <a:cs typeface="Avenir Book"/>
              </a:rPr>
              <a:t>Your Bill of Materials:</a:t>
            </a:r>
          </a:p>
          <a:p>
            <a:pPr algn="ctr"/>
            <a:endParaRPr lang="en-US" sz="2400" u="sng" cap="none" dirty="0" smtClean="0">
              <a:latin typeface="Avenir Book"/>
              <a:cs typeface="Avenir Book"/>
            </a:endParaRPr>
          </a:p>
          <a:p>
            <a:pPr algn="ctr"/>
            <a:r>
              <a:rPr lang="en-US" sz="2400" cap="none" dirty="0" smtClean="0">
                <a:latin typeface="Avenir Book"/>
                <a:cs typeface="Avenir Book"/>
              </a:rPr>
              <a:t>bit.ly</a:t>
            </a:r>
            <a:r>
              <a:rPr lang="en-US" sz="2400" cap="none" dirty="0">
                <a:latin typeface="Avenir Book"/>
                <a:cs typeface="Avenir Book"/>
              </a:rPr>
              <a:t>/</a:t>
            </a:r>
            <a:r>
              <a:rPr lang="en-US" sz="2400" cap="none" dirty="0" smtClean="0">
                <a:latin typeface="Avenir Book"/>
                <a:cs typeface="Avenir Book"/>
              </a:rPr>
              <a:t>Sonatype_BOM</a:t>
            </a:r>
          </a:p>
          <a:p>
            <a:pPr algn="ctr"/>
            <a:endParaRPr lang="en-US" sz="2400" u="sng" cap="none" dirty="0">
              <a:latin typeface="Avenir Book"/>
              <a:cs typeface="Avenir Book"/>
            </a:endParaRPr>
          </a:p>
          <a:p>
            <a:pPr algn="ctr"/>
            <a:endParaRPr lang="en-US" sz="2400" u="sng" cap="none" dirty="0" smtClean="0">
              <a:latin typeface="Avenir Book"/>
              <a:cs typeface="Avenir Book"/>
            </a:endParaRPr>
          </a:p>
        </p:txBody>
      </p:sp>
      <p:pic>
        <p:nvPicPr>
          <p:cNvPr id="4" name="Picture 3" descr="Screen Shot 2016-01-21 at 7.2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290" y="1158925"/>
            <a:ext cx="4634288" cy="4564808"/>
          </a:xfrm>
          <a:prstGeom prst="rect">
            <a:avLst/>
          </a:prstGeom>
        </p:spPr>
      </p:pic>
    </p:spTree>
    <p:extLst>
      <p:ext uri="{BB962C8B-B14F-4D97-AF65-F5344CB8AC3E}">
        <p14:creationId xmlns:p14="http://schemas.microsoft.com/office/powerpoint/2010/main" val="4557257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11068" y="2589232"/>
            <a:ext cx="3965222" cy="1106413"/>
          </a:xfrm>
        </p:spPr>
        <p:txBody>
          <a:bodyPr/>
          <a:lstStyle/>
          <a:p>
            <a:pPr algn="ctr"/>
            <a:r>
              <a:rPr lang="en-US" sz="2000" dirty="0" smtClean="0">
                <a:latin typeface="Avenir Book"/>
                <a:cs typeface="Avenir Book"/>
              </a:rPr>
              <a:t>GET MY SLIDES</a:t>
            </a:r>
            <a:r>
              <a:rPr lang="en-US" sz="2000" dirty="0">
                <a:latin typeface="Avenir Book"/>
                <a:cs typeface="Avenir Book"/>
              </a:rPr>
              <a:t> </a:t>
            </a:r>
            <a:r>
              <a:rPr lang="en-US" sz="2000" cap="none" dirty="0" smtClean="0">
                <a:latin typeface="Avenir Book"/>
                <a:cs typeface="Avenir Book"/>
              </a:rPr>
              <a:t>NOW</a:t>
            </a:r>
            <a:r>
              <a:rPr lang="en-US" sz="2000" cap="none" dirty="0">
                <a:latin typeface="Avenir Book"/>
                <a:cs typeface="Avenir Book"/>
              </a:rPr>
              <a:t>:</a:t>
            </a:r>
            <a:endParaRPr lang="en-US" sz="2000" cap="none" dirty="0" smtClean="0">
              <a:latin typeface="Avenir Book"/>
              <a:cs typeface="Avenir Book"/>
            </a:endParaRPr>
          </a:p>
          <a:p>
            <a:pPr algn="ctr"/>
            <a:endParaRPr lang="en-US" sz="2000" u="sng" cap="none" dirty="0">
              <a:latin typeface="Avenir Book"/>
              <a:cs typeface="Avenir Book"/>
            </a:endParaRPr>
          </a:p>
          <a:p>
            <a:pPr algn="ctr"/>
            <a:r>
              <a:rPr lang="en-US" sz="2000" cap="none" dirty="0" smtClean="0">
                <a:latin typeface="Avenir Book"/>
                <a:cs typeface="Avenir Book"/>
              </a:rPr>
              <a:t>weeks@sonatype.com</a:t>
            </a:r>
          </a:p>
        </p:txBody>
      </p:sp>
      <p:pic>
        <p:nvPicPr>
          <p:cNvPr id="2" name="Picture 1" descr="Screen Shot 2015-06-22 at 9.27.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733" y="380999"/>
            <a:ext cx="4340456" cy="5645856"/>
          </a:xfrm>
          <a:prstGeom prst="rect">
            <a:avLst/>
          </a:prstGeom>
        </p:spPr>
      </p:pic>
    </p:spTree>
    <p:extLst>
      <p:ext uri="{BB962C8B-B14F-4D97-AF65-F5344CB8AC3E}">
        <p14:creationId xmlns:p14="http://schemas.microsoft.com/office/powerpoint/2010/main" val="35745287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33CF2A4-CAF6-4D4D-9789-110A2B05844D}" type="slidenum">
              <a:rPr lang="en-US" smtClean="0"/>
              <a:pPr/>
              <a:t>6</a:t>
            </a:fld>
            <a:endParaRPr lang="en-US"/>
          </a:p>
        </p:txBody>
      </p:sp>
      <p:pic>
        <p:nvPicPr>
          <p:cNvPr id="4" name="Picture 3" descr="1024_746110176-5444162572011.jpg"/>
          <p:cNvPicPr>
            <a:picLocks noChangeAspect="1"/>
          </p:cNvPicPr>
          <p:nvPr/>
        </p:nvPicPr>
        <p:blipFill rotWithShape="1">
          <a:blip r:embed="rId3">
            <a:extLst>
              <a:ext uri="{28A0092B-C50C-407E-A947-70E740481C1C}">
                <a14:useLocalDpi xmlns:a14="http://schemas.microsoft.com/office/drawing/2010/main" val="0"/>
              </a:ext>
            </a:extLst>
          </a:blip>
          <a:srcRect l="4135" r="1149"/>
          <a:stretch/>
        </p:blipFill>
        <p:spPr>
          <a:xfrm>
            <a:off x="1" y="0"/>
            <a:ext cx="9144000" cy="6260107"/>
          </a:xfrm>
          <a:prstGeom prst="rect">
            <a:avLst/>
          </a:prstGeom>
        </p:spPr>
      </p:pic>
      <p:sp>
        <p:nvSpPr>
          <p:cNvPr id="5" name="TextBox 4"/>
          <p:cNvSpPr txBox="1"/>
          <p:nvPr/>
        </p:nvSpPr>
        <p:spPr>
          <a:xfrm>
            <a:off x="54869" y="5375439"/>
            <a:ext cx="5024956" cy="949333"/>
          </a:xfrm>
          <a:prstGeom prst="rect">
            <a:avLst/>
          </a:prstGeom>
          <a:noFill/>
        </p:spPr>
        <p:txBody>
          <a:bodyPr wrap="none" lIns="0" rIns="0" rtlCol="0">
            <a:noAutofit/>
          </a:bodyPr>
          <a:lstStyle/>
          <a:p>
            <a:pPr algn="ctr"/>
            <a:r>
              <a:rPr lang="en-US" sz="2400" b="1" dirty="0" smtClean="0">
                <a:solidFill>
                  <a:srgbClr val="FFFFFF"/>
                </a:solidFill>
                <a:latin typeface="Avenir Black"/>
                <a:cs typeface="Avenir Black"/>
              </a:rPr>
              <a:t>APPRECIATION OF THE SYSTEM</a:t>
            </a:r>
          </a:p>
          <a:p>
            <a:pPr algn="ctr"/>
            <a:r>
              <a:rPr lang="en-US" dirty="0" smtClean="0">
                <a:solidFill>
                  <a:srgbClr val="FFFFFF"/>
                </a:solidFill>
                <a:latin typeface="Avenir Book"/>
                <a:cs typeface="Avenir Book"/>
              </a:rPr>
              <a:t>Do you know when it changes?</a:t>
            </a:r>
          </a:p>
        </p:txBody>
      </p:sp>
    </p:spTree>
    <p:extLst>
      <p:ext uri="{BB962C8B-B14F-4D97-AF65-F5344CB8AC3E}">
        <p14:creationId xmlns:p14="http://schemas.microsoft.com/office/powerpoint/2010/main" val="11441498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133CF2A4-CAF6-4D4D-9789-110A2B05844D}" type="slidenum">
              <a:rPr lang="en-US" smtClean="0"/>
              <a:pPr/>
              <a:t>7</a:t>
            </a:fld>
            <a:endParaRPr lang="en-US"/>
          </a:p>
        </p:txBody>
      </p:sp>
      <p:pic>
        <p:nvPicPr>
          <p:cNvPr id="4" name="Picture 3" descr="mercedes-amg-petronas-jerez-f1-test-2012-6.jpg"/>
          <p:cNvPicPr>
            <a:picLocks noChangeAspect="1"/>
          </p:cNvPicPr>
          <p:nvPr/>
        </p:nvPicPr>
        <p:blipFill rotWithShape="1">
          <a:blip r:embed="rId3">
            <a:extLst>
              <a:ext uri="{28A0092B-C50C-407E-A947-70E740481C1C}">
                <a14:useLocalDpi xmlns:a14="http://schemas.microsoft.com/office/drawing/2010/main" val="0"/>
              </a:ext>
            </a:extLst>
          </a:blip>
          <a:srcRect l="1298" r="2387"/>
          <a:stretch/>
        </p:blipFill>
        <p:spPr>
          <a:xfrm>
            <a:off x="1" y="-1"/>
            <a:ext cx="9144000" cy="6260011"/>
          </a:xfrm>
          <a:prstGeom prst="rect">
            <a:avLst/>
          </a:prstGeom>
        </p:spPr>
      </p:pic>
      <p:sp>
        <p:nvSpPr>
          <p:cNvPr id="5" name="TextBox 4"/>
          <p:cNvSpPr txBox="1"/>
          <p:nvPr/>
        </p:nvSpPr>
        <p:spPr>
          <a:xfrm>
            <a:off x="54869" y="5375439"/>
            <a:ext cx="5024956" cy="949333"/>
          </a:xfrm>
          <a:prstGeom prst="rect">
            <a:avLst/>
          </a:prstGeom>
          <a:noFill/>
        </p:spPr>
        <p:txBody>
          <a:bodyPr wrap="none" lIns="0" rIns="0" rtlCol="0">
            <a:noAutofit/>
          </a:bodyPr>
          <a:lstStyle/>
          <a:p>
            <a:pPr algn="ctr"/>
            <a:r>
              <a:rPr lang="en-US" sz="2400" b="1" dirty="0" smtClean="0">
                <a:solidFill>
                  <a:srgbClr val="FFFFFF"/>
                </a:solidFill>
                <a:latin typeface="Avenir Black"/>
                <a:cs typeface="Avenir Black"/>
              </a:rPr>
              <a:t>APPRECIATION OF THE SYSTEM</a:t>
            </a:r>
          </a:p>
          <a:p>
            <a:pPr algn="ctr"/>
            <a:r>
              <a:rPr lang="en-US" dirty="0" smtClean="0">
                <a:solidFill>
                  <a:srgbClr val="FFFFFF"/>
                </a:solidFill>
                <a:latin typeface="Avenir Book"/>
                <a:cs typeface="Avenir Book"/>
              </a:rPr>
              <a:t>Can you make it faster?</a:t>
            </a:r>
          </a:p>
        </p:txBody>
      </p:sp>
    </p:spTree>
    <p:extLst>
      <p:ext uri="{BB962C8B-B14F-4D97-AF65-F5344CB8AC3E}">
        <p14:creationId xmlns:p14="http://schemas.microsoft.com/office/powerpoint/2010/main" val="39738478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275455"/>
          </a:xfrm>
          <a:prstGeom prst="rect">
            <a:avLst/>
          </a:prstGeom>
          <a:solidFill>
            <a:schemeClr val="tx1"/>
          </a:solidFill>
          <a:ln w="28575">
            <a:no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p:txBody>
          <a:bodyPr/>
          <a:lstStyle/>
          <a:p>
            <a:fld id="{133CF2A4-CAF6-4D4D-9789-110A2B05844D}" type="slidenum">
              <a:rPr lang="en-US" smtClean="0"/>
              <a:pPr/>
              <a:t>8</a:t>
            </a:fld>
            <a:endParaRPr lang="en-US"/>
          </a:p>
        </p:txBody>
      </p:sp>
      <p:pic>
        <p:nvPicPr>
          <p:cNvPr id="3" name="Picture 2"/>
          <p:cNvPicPr>
            <a:picLocks noChangeAspect="1"/>
          </p:cNvPicPr>
          <p:nvPr/>
        </p:nvPicPr>
        <p:blipFill>
          <a:blip r:embed="rId3"/>
          <a:stretch>
            <a:fillRect/>
          </a:stretch>
        </p:blipFill>
        <p:spPr>
          <a:xfrm>
            <a:off x="0" y="1318825"/>
            <a:ext cx="9144000" cy="3670663"/>
          </a:xfrm>
          <a:prstGeom prst="rect">
            <a:avLst/>
          </a:prstGeom>
        </p:spPr>
      </p:pic>
    </p:spTree>
    <p:extLst>
      <p:ext uri="{BB962C8B-B14F-4D97-AF65-F5344CB8AC3E}">
        <p14:creationId xmlns:p14="http://schemas.microsoft.com/office/powerpoint/2010/main" val="13884674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221426"/>
          </a:xfrm>
          <a:prstGeom prst="rect">
            <a:avLst/>
          </a:prstGeom>
          <a:solidFill>
            <a:schemeClr val="tx1"/>
          </a:solidFill>
          <a:ln w="28575">
            <a:noFill/>
            <a:round/>
            <a:headEnd type="triangle" w="lg" len="lg"/>
            <a:tailEnd type="triangle" w="lg" len="lg"/>
          </a:ln>
        </p:spPr>
        <p:txBody>
          <a:bodyPr rtlCol="0" anchor="ctr">
            <a:prstTxWarp prst="textNoShape">
              <a:avLst/>
            </a:prstTxWarp>
          </a:bodyPr>
          <a:lstStyle/>
          <a:p>
            <a:pPr algn="ctr"/>
            <a:endParaRPr lang="en-US"/>
          </a:p>
        </p:txBody>
      </p:sp>
      <p:sp>
        <p:nvSpPr>
          <p:cNvPr id="2" name="Slide Number Placeholder 1"/>
          <p:cNvSpPr>
            <a:spLocks noGrp="1"/>
          </p:cNvSpPr>
          <p:nvPr>
            <p:ph type="sldNum" sz="quarter" idx="4"/>
          </p:nvPr>
        </p:nvSpPr>
        <p:spPr/>
        <p:txBody>
          <a:bodyPr/>
          <a:lstStyle/>
          <a:p>
            <a:fld id="{133CF2A4-CAF6-4D4D-9789-110A2B05844D}" type="slidenum">
              <a:rPr lang="en-US" smtClean="0"/>
              <a:pPr/>
              <a:t>9</a:t>
            </a:fld>
            <a:endParaRPr lang="en-US"/>
          </a:p>
        </p:txBody>
      </p:sp>
      <p:pic>
        <p:nvPicPr>
          <p:cNvPr id="7" name="Picture 6" descr="iStock_000056205492_Medium.jpg"/>
          <p:cNvPicPr>
            <a:picLocks noChangeAspect="1"/>
          </p:cNvPicPr>
          <p:nvPr/>
        </p:nvPicPr>
        <p:blipFill rotWithShape="1">
          <a:blip r:embed="rId3">
            <a:extLst>
              <a:ext uri="{28A0092B-C50C-407E-A947-70E740481C1C}">
                <a14:useLocalDpi xmlns:a14="http://schemas.microsoft.com/office/drawing/2010/main" val="0"/>
              </a:ext>
            </a:extLst>
          </a:blip>
          <a:srcRect t="3688" b="3387"/>
          <a:stretch/>
        </p:blipFill>
        <p:spPr>
          <a:xfrm>
            <a:off x="3412565" y="372002"/>
            <a:ext cx="5568536" cy="5170836"/>
          </a:xfrm>
          <a:prstGeom prst="rect">
            <a:avLst/>
          </a:prstGeom>
        </p:spPr>
      </p:pic>
      <p:sp>
        <p:nvSpPr>
          <p:cNvPr id="5" name="TextBox 4"/>
          <p:cNvSpPr txBox="1"/>
          <p:nvPr/>
        </p:nvSpPr>
        <p:spPr>
          <a:xfrm>
            <a:off x="782575" y="2284605"/>
            <a:ext cx="3219593" cy="949333"/>
          </a:xfrm>
          <a:prstGeom prst="rect">
            <a:avLst/>
          </a:prstGeom>
          <a:noFill/>
        </p:spPr>
        <p:txBody>
          <a:bodyPr wrap="none" lIns="0" rIns="0" rtlCol="0">
            <a:noAutofit/>
          </a:bodyPr>
          <a:lstStyle/>
          <a:p>
            <a:pPr algn="ctr"/>
            <a:r>
              <a:rPr lang="en-US" sz="2400" b="1" dirty="0" smtClean="0">
                <a:solidFill>
                  <a:srgbClr val="FFFFFF"/>
                </a:solidFill>
                <a:latin typeface="Avenir Black"/>
                <a:cs typeface="Avenir Black"/>
              </a:rPr>
              <a:t>YOUR REWARD</a:t>
            </a:r>
          </a:p>
          <a:p>
            <a:pPr algn="ctr"/>
            <a:r>
              <a:rPr lang="en-US" dirty="0" smtClean="0">
                <a:solidFill>
                  <a:srgbClr val="FFFFFF"/>
                </a:solidFill>
                <a:latin typeface="Avenir Book"/>
                <a:cs typeface="Avenir Book"/>
              </a:rPr>
              <a:t>More Innovation.  </a:t>
            </a:r>
          </a:p>
          <a:p>
            <a:pPr algn="ctr"/>
            <a:r>
              <a:rPr lang="en-US" dirty="0" smtClean="0">
                <a:solidFill>
                  <a:srgbClr val="FFFFFF"/>
                </a:solidFill>
                <a:latin typeface="Avenir Book"/>
                <a:cs typeface="Avenir Book"/>
              </a:rPr>
              <a:t>Less Rework.</a:t>
            </a:r>
          </a:p>
        </p:txBody>
      </p:sp>
    </p:spTree>
    <p:extLst>
      <p:ext uri="{BB962C8B-B14F-4D97-AF65-F5344CB8AC3E}">
        <p14:creationId xmlns:p14="http://schemas.microsoft.com/office/powerpoint/2010/main" val="40248442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2012_Template_4x3-1">
  <a:themeElements>
    <a:clrScheme name="Sonatype">
      <a:dk1>
        <a:sysClr val="windowText" lastClr="000000"/>
      </a:dk1>
      <a:lt1>
        <a:sysClr val="window" lastClr="FFFFFF"/>
      </a:lt1>
      <a:dk2>
        <a:srgbClr val="000000"/>
      </a:dk2>
      <a:lt2>
        <a:srgbClr val="FFFFFF"/>
      </a:lt2>
      <a:accent1>
        <a:srgbClr val="336699"/>
      </a:accent1>
      <a:accent2>
        <a:srgbClr val="F7921E"/>
      </a:accent2>
      <a:accent3>
        <a:srgbClr val="579244"/>
      </a:accent3>
      <a:accent4>
        <a:srgbClr val="E76F24"/>
      </a:accent4>
      <a:accent5>
        <a:srgbClr val="575757"/>
      </a:accent5>
      <a:accent6>
        <a:srgbClr val="087FB8"/>
      </a:accent6>
      <a:hlink>
        <a:srgbClr val="087FB8"/>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28575">
          <a:noFill/>
          <a:round/>
          <a:headEnd type="triangle" w="lg" len="lg"/>
          <a:tailEnd type="triangle" w="lg" len="lg"/>
        </a:ln>
      </a:spPr>
      <a:bodyPr rtlCol="0" anchor="ctr">
        <a:prstTxWarp prst="textNoShape">
          <a:avLst/>
        </a:prstTxWarp>
      </a:bodyPr>
      <a:lstStyle>
        <a:defPPr algn="ctr">
          <a:defRPr/>
        </a:defPPr>
      </a:lstStyle>
    </a:spDef>
    <a:lnDef>
      <a:spPr>
        <a:ln w="28575">
          <a:tailEnd type="none" w="lg" len="lg"/>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Ins="0" rtlCol="0">
        <a:noAutofit/>
      </a:bodyPr>
      <a:lstStyle>
        <a:defPPr>
          <a:defRPr sz="2800" dirty="0" smtClean="0">
            <a:solidFill>
              <a:schemeClr val="accent5"/>
            </a:solidFill>
            <a:latin typeface="Calibri"/>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197875</TotalTime>
  <Words>1746</Words>
  <Application>Microsoft Macintosh PowerPoint</Application>
  <PresentationFormat>On-screen Show (4:3)</PresentationFormat>
  <Paragraphs>409</Paragraphs>
  <Slides>52</Slides>
  <Notes>22</Notes>
  <HiddenSlides>0</HiddenSlides>
  <MMClips>0</MMClips>
  <ScaleCrop>false</ScaleCrop>
  <HeadingPairs>
    <vt:vector size="6" baseType="variant">
      <vt:variant>
        <vt:lpstr>Theme</vt:lpstr>
      </vt:variant>
      <vt:variant>
        <vt:i4>1</vt:i4>
      </vt:variant>
      <vt:variant>
        <vt:lpstr>Slide Titles</vt:lpstr>
      </vt:variant>
      <vt:variant>
        <vt:i4>52</vt:i4>
      </vt:variant>
      <vt:variant>
        <vt:lpstr>Custom Shows</vt:lpstr>
      </vt:variant>
      <vt:variant>
        <vt:i4>2</vt:i4>
      </vt:variant>
    </vt:vector>
  </HeadingPairs>
  <TitlesOfParts>
    <vt:vector size="55" baseType="lpstr">
      <vt:lpstr>2012_Template_4x3-1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Source Download Requests…</vt:lpstr>
      <vt:lpstr>PowerPoint Presentation</vt:lpstr>
      <vt:lpstr>How Dependent on 3rd Parties Are We?</vt:lpstr>
      <vt:lpstr>PowerPoint Presentation</vt:lpstr>
      <vt:lpstr>PowerPoint Presentation</vt:lpstr>
      <vt:lpstr>PowerPoint Presentation</vt:lpstr>
      <vt:lpstr>PowerPoint Presentation</vt:lpstr>
      <vt:lpstr>Suppliers Serving Manufacturers</vt:lpstr>
      <vt:lpstr>PowerPoint Presentation</vt:lpstr>
      <vt:lpstr>Comparing the Prius and the Volt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Oh, DevOps…</vt:lpstr>
      <vt:lpstr>PowerPoint Presentation</vt:lpstr>
      <vt:lpstr>PowerPoint Presentation</vt:lpstr>
      <vt:lpstr>PowerPoint Presentation</vt:lpstr>
      <vt:lpstr>Download Volumes of Old CVEs</vt:lpstr>
      <vt:lpstr>PowerPoint Presentation</vt:lpstr>
      <vt:lpstr>PowerPoint Presentation</vt:lpstr>
      <vt:lpstr>PowerPoint Presentation</vt:lpstr>
      <vt:lpstr>PowerPoint Presentation</vt:lpstr>
      <vt:lpstr>PowerPoint Presentation</vt:lpstr>
      <vt:lpstr>Analysis of 1,500+ applications…</vt:lpstr>
      <vt:lpstr>PowerPoint Presentation</vt:lpstr>
      <vt:lpstr>PowerPoint Presentation</vt:lpstr>
      <vt:lpstr>DESIGN A FRICTIONLESS APPROACH</vt:lpstr>
      <vt:lpstr>PowerPoint Presentation</vt:lpstr>
      <vt:lpstr>PowerPoint Presentation</vt:lpstr>
      <vt:lpstr>PowerPoint Presentation</vt:lpstr>
      <vt:lpstr>Nexus OSS and Pro</vt:lpstr>
      <vt:lpstr>Nexus Pro Only</vt:lpstr>
    </vt:vector>
  </TitlesOfParts>
  <Company>Sonatype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Loney</dc:creator>
  <cp:lastModifiedBy>Sonatype</cp:lastModifiedBy>
  <cp:revision>1558</cp:revision>
  <cp:lastPrinted>2015-04-06T15:33:33Z</cp:lastPrinted>
  <dcterms:created xsi:type="dcterms:W3CDTF">2014-06-11T12:36:51Z</dcterms:created>
  <dcterms:modified xsi:type="dcterms:W3CDTF">2016-02-16T19:22:25Z</dcterms:modified>
</cp:coreProperties>
</file>